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61"/>
  </p:notesMasterIdLst>
  <p:handoutMasterIdLst>
    <p:handoutMasterId r:id="rId62"/>
  </p:handoutMasterIdLst>
  <p:sldIdLst>
    <p:sldId id="3158" r:id="rId2"/>
    <p:sldId id="2775" r:id="rId3"/>
    <p:sldId id="2420" r:id="rId4"/>
    <p:sldId id="3284" r:id="rId5"/>
    <p:sldId id="3285" r:id="rId6"/>
    <p:sldId id="3286" r:id="rId7"/>
    <p:sldId id="3287" r:id="rId8"/>
    <p:sldId id="3288" r:id="rId9"/>
    <p:sldId id="3289" r:id="rId10"/>
    <p:sldId id="3290" r:id="rId11"/>
    <p:sldId id="3291" r:id="rId12"/>
    <p:sldId id="3292" r:id="rId13"/>
    <p:sldId id="3293" r:id="rId14"/>
    <p:sldId id="3294" r:id="rId15"/>
    <p:sldId id="3295" r:id="rId16"/>
    <p:sldId id="3310" r:id="rId17"/>
    <p:sldId id="2454" r:id="rId18"/>
    <p:sldId id="3297" r:id="rId19"/>
    <p:sldId id="3298" r:id="rId20"/>
    <p:sldId id="3299" r:id="rId21"/>
    <p:sldId id="3302" r:id="rId22"/>
    <p:sldId id="3303" r:id="rId23"/>
    <p:sldId id="3304" r:id="rId24"/>
    <p:sldId id="3305" r:id="rId25"/>
    <p:sldId id="3306" r:id="rId26"/>
    <p:sldId id="3309" r:id="rId27"/>
    <p:sldId id="3307" r:id="rId28"/>
    <p:sldId id="3308" r:id="rId29"/>
    <p:sldId id="2126" r:id="rId30"/>
    <p:sldId id="2456" r:id="rId31"/>
    <p:sldId id="2423" r:id="rId32"/>
    <p:sldId id="1479" r:id="rId33"/>
    <p:sldId id="1478" r:id="rId34"/>
    <p:sldId id="1481" r:id="rId35"/>
    <p:sldId id="3278" r:id="rId36"/>
    <p:sldId id="2800" r:id="rId37"/>
    <p:sldId id="2801" r:id="rId38"/>
    <p:sldId id="2802" r:id="rId39"/>
    <p:sldId id="2803" r:id="rId40"/>
    <p:sldId id="2804" r:id="rId41"/>
    <p:sldId id="2805" r:id="rId42"/>
    <p:sldId id="2735" r:id="rId43"/>
    <p:sldId id="2818" r:id="rId44"/>
    <p:sldId id="2817" r:id="rId45"/>
    <p:sldId id="3279" r:id="rId46"/>
    <p:sldId id="3280" r:id="rId47"/>
    <p:sldId id="3281" r:id="rId48"/>
    <p:sldId id="1459" r:id="rId49"/>
    <p:sldId id="3282" r:id="rId50"/>
    <p:sldId id="2812" r:id="rId51"/>
    <p:sldId id="3283" r:id="rId52"/>
    <p:sldId id="2810" r:id="rId53"/>
    <p:sldId id="2813" r:id="rId54"/>
    <p:sldId id="2806" r:id="rId55"/>
    <p:sldId id="2814" r:id="rId56"/>
    <p:sldId id="2426" r:id="rId57"/>
    <p:sldId id="2808" r:id="rId58"/>
    <p:sldId id="2811" r:id="rId59"/>
    <p:sldId id="2816" r:id="rId60"/>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1534C"/>
    <a:srgbClr val="4B0082"/>
    <a:srgbClr val="2084D9"/>
    <a:srgbClr val="1E00AA"/>
    <a:srgbClr val="B7B1A9"/>
    <a:srgbClr val="800080"/>
    <a:srgbClr val="0000FF"/>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9650" autoAdjust="0"/>
  </p:normalViewPr>
  <p:slideViewPr>
    <p:cSldViewPr>
      <p:cViewPr varScale="1">
        <p:scale>
          <a:sx n="66" d="100"/>
          <a:sy n="66" d="100"/>
        </p:scale>
        <p:origin x="1286" y="38"/>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8/19/2024</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8/19/2024</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extLst>
      <p:ext uri="{BB962C8B-B14F-4D97-AF65-F5344CB8AC3E}">
        <p14:creationId xmlns:p14="http://schemas.microsoft.com/office/powerpoint/2010/main" val="360423467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this slide deck, we will cover the feeling of trust – the foundation value in relationship (as indicated in the first slide)</a:t>
            </a:r>
            <a:endParaRPr lang="en-IN" dirty="0"/>
          </a:p>
          <a:p>
            <a:endParaRPr lang="en-IN" dirty="0"/>
          </a:p>
        </p:txBody>
      </p:sp>
    </p:spTree>
    <p:extLst>
      <p:ext uri="{BB962C8B-B14F-4D97-AF65-F5344CB8AC3E}">
        <p14:creationId xmlns:p14="http://schemas.microsoft.com/office/powerpoint/2010/main" val="3646018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1C710DF0-48EA-49DC-9C88-750D202730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0A747344-66EA-44B8-AEA5-30BDAE6163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3329486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8E3AB4E1-4708-4C81-AD92-7892E333B9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7ADEED56-1C4F-4714-8DBF-254AE05F2C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780230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Calibri" panose="020F0502020204030204" pitchFamily="34" charset="0"/>
              <a:buAutoNum type="arabicPeriod"/>
            </a:pPr>
            <a:r>
              <a:rPr lang="en-GB" altLang="en-US" dirty="0"/>
              <a:t>Relationship is – between one self (I</a:t>
            </a:r>
            <a:r>
              <a:rPr lang="en-GB" altLang="en-US" baseline="-25000" dirty="0"/>
              <a:t>1</a:t>
            </a:r>
            <a:r>
              <a:rPr lang="en-GB" altLang="en-US" dirty="0"/>
              <a:t>) and another self (I</a:t>
            </a:r>
            <a:r>
              <a:rPr lang="en-GB" altLang="en-US" baseline="-25000" dirty="0"/>
              <a:t>2</a:t>
            </a:r>
            <a:r>
              <a:rPr lang="en-GB" altLang="en-US" dirty="0"/>
              <a:t>) – The body is used as a means</a:t>
            </a:r>
          </a:p>
          <a:p>
            <a:pPr marL="457200" indent="-457200">
              <a:buFont typeface="Calibri" panose="020F0502020204030204" pitchFamily="34" charset="0"/>
              <a:buAutoNum type="arabicPeriod"/>
            </a:pPr>
            <a:endParaRPr lang="en-GB" altLang="en-US" dirty="0"/>
          </a:p>
          <a:p>
            <a:pPr marL="457200" indent="-457200">
              <a:buFont typeface="Calibri" panose="020F0502020204030204" pitchFamily="34" charset="0"/>
              <a:buAutoNum type="arabicPeriod"/>
            </a:pPr>
            <a:r>
              <a:rPr lang="en-GB" altLang="en-US" dirty="0"/>
              <a:t>There are feelings in relationship – in one self (I</a:t>
            </a:r>
            <a:r>
              <a:rPr lang="en-GB" altLang="en-US" baseline="-25000" dirty="0"/>
              <a:t>1</a:t>
            </a:r>
            <a:r>
              <a:rPr lang="en-GB" altLang="en-US" dirty="0"/>
              <a:t>) for the other self (I</a:t>
            </a:r>
            <a:r>
              <a:rPr lang="en-GB" altLang="en-US" baseline="-25000" dirty="0"/>
              <a:t>2</a:t>
            </a:r>
            <a:r>
              <a:rPr lang="en-GB" altLang="en-US" dirty="0"/>
              <a:t>) – Check if feelings in important</a:t>
            </a:r>
            <a:r>
              <a:rPr lang="en-GB" altLang="en-US" baseline="0" dirty="0"/>
              <a:t> in relationship… if the feelings are in the self or in the body… if you can observe your feelings for the other when you see the other, or just think about him/her</a:t>
            </a:r>
          </a:p>
          <a:p>
            <a:pPr marL="457200" indent="-457200">
              <a:buFont typeface="Calibri" panose="020F0502020204030204" pitchFamily="34" charset="0"/>
              <a:buAutoNum type="arabicPeriod"/>
            </a:pPr>
            <a:endParaRPr lang="en-GB" altLang="en-US" dirty="0"/>
          </a:p>
          <a:p>
            <a:pPr marL="457200" indent="-457200">
              <a:buFont typeface="Calibri" panose="020F0502020204030204" pitchFamily="34" charset="0"/>
              <a:buAutoNum type="arabicPeriod"/>
            </a:pPr>
            <a:r>
              <a:rPr lang="en-GB" altLang="en-US" dirty="0"/>
              <a:t>These feelings can be recognized – they are definite (9 Feelings)</a:t>
            </a:r>
            <a:r>
              <a:rPr lang="en-GB" altLang="en-US" baseline="0" dirty="0"/>
              <a:t> – keep these open and explore</a:t>
            </a:r>
            <a:endParaRPr lang="en-GB" altLang="en-US" dirty="0"/>
          </a:p>
          <a:p>
            <a:pPr marL="457200" indent="-457200">
              <a:buFont typeface="Calibri" panose="020F0502020204030204" pitchFamily="34" charset="0"/>
              <a:buAutoNum type="arabicPeriod"/>
            </a:pPr>
            <a:endParaRPr lang="en-GB" altLang="en-US" dirty="0"/>
          </a:p>
          <a:p>
            <a:pPr marL="457200" indent="-457200">
              <a:buFont typeface="Calibri" panose="020F0502020204030204" pitchFamily="34" charset="0"/>
              <a:buAutoNum type="arabicPeriod"/>
            </a:pPr>
            <a:r>
              <a:rPr lang="en-GB" altLang="en-US" dirty="0"/>
              <a:t>Their fulfilment, evaluation leads to mutual happiness – check if you feel happy when you are able to see</a:t>
            </a:r>
            <a:r>
              <a:rPr lang="en-GB" altLang="en-US" baseline="0" dirty="0"/>
              <a:t> that the other has a feeling of relatedness for you… more </a:t>
            </a:r>
            <a:r>
              <a:rPr lang="en-GB" altLang="en-US" baseline="0" dirty="0" err="1"/>
              <a:t>importantl</a:t>
            </a:r>
            <a:r>
              <a:rPr lang="en-GB" altLang="en-US" baseline="0" dirty="0"/>
              <a:t> check if you feel happy when you have a feeling of relatedness for another</a:t>
            </a:r>
            <a:endParaRPr lang="en-GB" altLang="en-US" dirty="0"/>
          </a:p>
        </p:txBody>
      </p:sp>
    </p:spTree>
    <p:extLst>
      <p:ext uri="{BB962C8B-B14F-4D97-AF65-F5344CB8AC3E}">
        <p14:creationId xmlns:p14="http://schemas.microsoft.com/office/powerpoint/2010/main" val="3761968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Use this slide if you feel that</a:t>
            </a:r>
            <a:r>
              <a:rPr lang="en-IN" baseline="0" dirty="0"/>
              <a:t> asking first four questions as a group is better</a:t>
            </a:r>
            <a:endParaRPr lang="en-IN" dirty="0"/>
          </a:p>
        </p:txBody>
      </p:sp>
    </p:spTree>
    <p:extLst>
      <p:ext uri="{BB962C8B-B14F-4D97-AF65-F5344CB8AC3E}">
        <p14:creationId xmlns:p14="http://schemas.microsoft.com/office/powerpoint/2010/main" val="1981209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IN" dirty="0"/>
              <a:t>Use this slide if you feel that</a:t>
            </a:r>
            <a:r>
              <a:rPr lang="en-IN" baseline="0" dirty="0"/>
              <a:t> asking each question separately is better</a:t>
            </a:r>
            <a:endParaRPr lang="en-IN" dirty="0"/>
          </a:p>
          <a:p>
            <a:endParaRPr lang="en-IN" dirty="0"/>
          </a:p>
        </p:txBody>
      </p:sp>
    </p:spTree>
    <p:extLst>
      <p:ext uri="{BB962C8B-B14F-4D97-AF65-F5344CB8AC3E}">
        <p14:creationId xmlns:p14="http://schemas.microsoft.com/office/powerpoint/2010/main" val="2845363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Now this</a:t>
            </a:r>
            <a:r>
              <a:rPr lang="en-IN" baseline="0" dirty="0"/>
              <a:t> part is about Mistrust – We are spending time on this only to draw attention to the need to understand trust</a:t>
            </a:r>
          </a:p>
          <a:p>
            <a:endParaRPr lang="en-IN" baseline="0" dirty="0"/>
          </a:p>
          <a:p>
            <a:r>
              <a:rPr lang="en-IN" baseline="0" dirty="0"/>
              <a:t>Merely by understanding trust we have the feeling of trust!</a:t>
            </a:r>
          </a:p>
          <a:p>
            <a:endParaRPr lang="en-IN" baseline="0" dirty="0"/>
          </a:p>
          <a:p>
            <a:r>
              <a:rPr lang="en-IN" baseline="0" dirty="0"/>
              <a:t>Without understanding trust, we may generally have the feeling of opposition and mistrust for others</a:t>
            </a:r>
          </a:p>
          <a:p>
            <a:endParaRPr lang="en-IN" baseline="0" dirty="0"/>
          </a:p>
          <a:p>
            <a:r>
              <a:rPr lang="en-IN" baseline="0" dirty="0"/>
              <a:t>Without trust the relationship is without a foundation!</a:t>
            </a:r>
            <a:endParaRPr lang="en-IN" dirty="0"/>
          </a:p>
        </p:txBody>
      </p:sp>
    </p:spTree>
    <p:extLst>
      <p:ext uri="{BB962C8B-B14F-4D97-AF65-F5344CB8AC3E}">
        <p14:creationId xmlns:p14="http://schemas.microsoft.com/office/powerpoint/2010/main" val="786365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846890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Time permitting, one may discuss these</a:t>
            </a:r>
          </a:p>
          <a:p>
            <a:r>
              <a:rPr lang="en-IN" dirty="0"/>
              <a:t>Detailed at</a:t>
            </a:r>
            <a:r>
              <a:rPr lang="en-IN" baseline="0" dirty="0"/>
              <a:t> the end of the main presentation</a:t>
            </a:r>
            <a:endParaRPr lang="en-IN" dirty="0"/>
          </a:p>
        </p:txBody>
      </p:sp>
    </p:spTree>
    <p:extLst>
      <p:ext uri="{BB962C8B-B14F-4D97-AF65-F5344CB8AC3E}">
        <p14:creationId xmlns:p14="http://schemas.microsoft.com/office/powerpoint/2010/main" val="4207148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Sufficient time of the discussion should be spent on exploring Trust</a:t>
            </a:r>
          </a:p>
          <a:p>
            <a:r>
              <a:rPr lang="en-IN" dirty="0"/>
              <a:t>Of</a:t>
            </a:r>
            <a:r>
              <a:rPr lang="en-IN" baseline="0" dirty="0"/>
              <a:t> course, we need to draw attention to the problems in relationship and some time would have been spent for that by explaining Mistrust</a:t>
            </a:r>
            <a:endParaRPr lang="en-IN" dirty="0"/>
          </a:p>
        </p:txBody>
      </p:sp>
    </p:spTree>
    <p:extLst>
      <p:ext uri="{BB962C8B-B14F-4D97-AF65-F5344CB8AC3E}">
        <p14:creationId xmlns:p14="http://schemas.microsoft.com/office/powerpoint/2010/main" val="1395793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6501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3"/>
            <a:ext cx="2709862" cy="369887"/>
            <a:chOff x="109537" y="6564868"/>
            <a:chExt cx="27098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8"/>
              <a:ext cx="19050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Team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0" r:id="rId2"/>
    <p:sldLayoutId id="2147490829" r:id="rId3"/>
    <p:sldLayoutId id="2147490831" r:id="rId4"/>
    <p:sldLayoutId id="2147490834" r:id="rId5"/>
    <p:sldLayoutId id="2147490833" r:id="rId6"/>
    <p:sldLayoutId id="2147490836" r:id="rId7"/>
    <p:sldLayoutId id="2147490835" r:id="rId8"/>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973B19D-DA3E-438E-84A2-D0DE7E0EE306}"/>
              </a:ext>
            </a:extLst>
          </p:cNvPr>
          <p:cNvSpPr>
            <a:spLocks noGrp="1"/>
          </p:cNvSpPr>
          <p:nvPr>
            <p:ph type="subTitle" idx="1"/>
          </p:nvPr>
        </p:nvSpPr>
        <p:spPr/>
        <p:txBody>
          <a:bodyPr/>
          <a:lstStyle/>
          <a:p>
            <a:endParaRPr lang="en-IN"/>
          </a:p>
        </p:txBody>
      </p:sp>
      <p:sp>
        <p:nvSpPr>
          <p:cNvPr id="13315" name="Title 3">
            <a:extLst>
              <a:ext uri="{FF2B5EF4-FFF2-40B4-BE49-F238E27FC236}">
                <a16:creationId xmlns:a16="http://schemas.microsoft.com/office/drawing/2014/main" id="{3F1B6388-A685-478F-BCD9-6AFF0C949FD2}"/>
              </a:ext>
            </a:extLst>
          </p:cNvPr>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nSpc>
                <a:spcPct val="115000"/>
              </a:lnSpc>
              <a:spcAft>
                <a:spcPts val="1000"/>
              </a:spcAft>
              <a:buFont typeface="Symbol" panose="05050102010706020507" pitchFamily="18" charset="2"/>
              <a:buNone/>
            </a:pPr>
            <a:r>
              <a:rPr lang="en-US" altLang="en-US">
                <a:latin typeface="Arial" panose="020B0604020202020204" pitchFamily="34" charset="0"/>
                <a:ea typeface="Calibri" panose="020F0502020204030204" pitchFamily="34" charset="0"/>
                <a:cs typeface="Mangal" panose="00000400000000000000" pitchFamily="2"/>
              </a:rPr>
              <a:t>Lecture 14</a:t>
            </a:r>
            <a:br>
              <a:rPr lang="en-US" altLang="en-US">
                <a:latin typeface="Arial" panose="020B0604020202020204" pitchFamily="34" charset="0"/>
                <a:ea typeface="Calibri" panose="020F0502020204030204" pitchFamily="34" charset="0"/>
                <a:cs typeface="Mangal" panose="00000400000000000000" pitchFamily="2"/>
              </a:rPr>
            </a:br>
            <a:r>
              <a:rPr lang="en-US" altLang="en-US">
                <a:latin typeface="Arial" panose="020B0604020202020204" pitchFamily="34" charset="0"/>
                <a:ea typeface="Calibri" panose="020F0502020204030204" pitchFamily="34" charset="0"/>
                <a:cs typeface="Mangal" panose="00000400000000000000" pitchFamily="2"/>
              </a:rPr>
              <a:t>'Trust' – the Foundational Value in Relationship</a:t>
            </a:r>
            <a:endParaRPr lang="en-US" altLang="en-US">
              <a:latin typeface="Calibri" panose="020F0502020204030204" pitchFamily="34" charset="0"/>
              <a:ea typeface="Calibri" panose="020F0502020204030204" pitchFamily="34" charset="0"/>
              <a:cs typeface="Mangal" panose="00000400000000000000" pitchFamily="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a:extLst>
              <a:ext uri="{FF2B5EF4-FFF2-40B4-BE49-F238E27FC236}">
                <a16:creationId xmlns:a16="http://schemas.microsoft.com/office/drawing/2014/main" id="{52A5D5CD-2C5A-49E7-A9EC-84D5D1B24E40}"/>
              </a:ext>
            </a:extLst>
          </p:cNvPr>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US" altLang="en-US"/>
              <a:t>The other broke a glass</a:t>
            </a:r>
          </a:p>
          <a:p>
            <a:pPr>
              <a:buFont typeface="Arial" panose="020B0604020202020204" pitchFamily="34" charset="0"/>
              <a:buNone/>
            </a:pPr>
            <a:endParaRPr lang="en-US" altLang="en-US"/>
          </a:p>
          <a:p>
            <a:pPr>
              <a:buFont typeface="Arial" panose="020B0604020202020204" pitchFamily="34" charset="0"/>
              <a:buNone/>
            </a:pPr>
            <a:r>
              <a:rPr lang="en-US" altLang="en-US"/>
              <a:t>If the other makes a mistake even once…</a:t>
            </a:r>
          </a:p>
          <a:p>
            <a:pPr marL="457200" lvl="2">
              <a:buFont typeface="Arial" panose="020B0604020202020204" pitchFamily="34" charset="0"/>
              <a:buNone/>
            </a:pPr>
            <a:r>
              <a:rPr lang="en-US" altLang="en-US"/>
              <a:t>– I doubt his intention</a:t>
            </a:r>
          </a:p>
          <a:p>
            <a:pPr lvl="1">
              <a:buFont typeface="Arial" panose="020B0604020202020204" pitchFamily="34" charset="0"/>
              <a:buNone/>
            </a:pPr>
            <a:r>
              <a:rPr lang="en-US" altLang="en-US"/>
              <a:t>– He makes mistakes intentionally</a:t>
            </a:r>
          </a:p>
          <a:p>
            <a:pPr lvl="1">
              <a:buFont typeface="Arial" panose="020B0604020202020204" pitchFamily="34" charset="0"/>
              <a:buNone/>
            </a:pPr>
            <a:r>
              <a:rPr lang="en-US" altLang="en-US"/>
              <a:t>– I have a feeling of opposition, get irritated, angry… </a:t>
            </a:r>
          </a:p>
          <a:p>
            <a:pPr lvl="1">
              <a:buFont typeface="Arial" panose="020B0604020202020204" pitchFamily="34" charset="0"/>
              <a:buNone/>
            </a:pPr>
            <a:r>
              <a:rPr lang="en-US" altLang="en-US"/>
              <a:t>– I reinforce “The other is bad”, can not improve</a:t>
            </a:r>
          </a:p>
        </p:txBody>
      </p:sp>
      <p:sp>
        <p:nvSpPr>
          <p:cNvPr id="8195" name="Content Placeholder 2">
            <a:extLst>
              <a:ext uri="{FF2B5EF4-FFF2-40B4-BE49-F238E27FC236}">
                <a16:creationId xmlns:a16="http://schemas.microsoft.com/office/drawing/2014/main" id="{A62C2D31-9317-4C34-961D-19EFED6B1E41}"/>
              </a:ext>
            </a:extLst>
          </p:cNvPr>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US" altLang="en-US"/>
              <a:t>The glass broke by accident</a:t>
            </a:r>
          </a:p>
          <a:p>
            <a:pPr>
              <a:buFont typeface="Arial" panose="020B0604020202020204" pitchFamily="34" charset="0"/>
              <a:buNone/>
            </a:pPr>
            <a:endParaRPr lang="en-US" altLang="en-US"/>
          </a:p>
          <a:p>
            <a:pPr>
              <a:buFont typeface="Arial" panose="020B0604020202020204" pitchFamily="34" charset="0"/>
              <a:buNone/>
            </a:pPr>
            <a:r>
              <a:rPr lang="en-US" altLang="en-US"/>
              <a:t>Even if I make the same mistake 100 times…</a:t>
            </a:r>
          </a:p>
          <a:p>
            <a:pPr lvl="1">
              <a:buFont typeface="Arial" panose="020B0604020202020204" pitchFamily="34" charset="0"/>
              <a:buNone/>
            </a:pPr>
            <a:r>
              <a:rPr lang="en-US" altLang="en-US"/>
              <a:t>– I never doubt my intention</a:t>
            </a:r>
          </a:p>
          <a:p>
            <a:pPr lvl="1">
              <a:buFont typeface="Arial" panose="020B0604020202020204" pitchFamily="34" charset="0"/>
              <a:buNone/>
            </a:pPr>
            <a:r>
              <a:rPr lang="en-US" altLang="en-US"/>
              <a:t>– I make mistakes by accident</a:t>
            </a:r>
          </a:p>
          <a:p>
            <a:pPr lvl="1">
              <a:buFont typeface="Arial" panose="020B0604020202020204" pitchFamily="34" charset="0"/>
              <a:buNone/>
            </a:pPr>
            <a:r>
              <a:rPr lang="en-US" altLang="en-US"/>
              <a:t>– I have a feeling “I am special”</a:t>
            </a:r>
          </a:p>
          <a:p>
            <a:pPr lvl="1">
              <a:buFont typeface="Arial" panose="020B0604020202020204" pitchFamily="34" charset="0"/>
              <a:buNone/>
            </a:pPr>
            <a:r>
              <a:rPr lang="en-US" altLang="en-US"/>
              <a:t>– I reinforce “I am good”. I do not make effort to improve my own competence</a:t>
            </a:r>
          </a:p>
        </p:txBody>
      </p:sp>
      <p:sp>
        <p:nvSpPr>
          <p:cNvPr id="25604" name="Title 3">
            <a:extLst>
              <a:ext uri="{FF2B5EF4-FFF2-40B4-BE49-F238E27FC236}">
                <a16:creationId xmlns:a16="http://schemas.microsoft.com/office/drawing/2014/main" id="{AB45ECCF-B3EC-42DD-997A-7A6981A4A34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About the Other					About Myself</a:t>
            </a:r>
            <a:endParaRPr lang="en-GB" altLang="en-US"/>
          </a:p>
        </p:txBody>
      </p:sp>
      <p:cxnSp>
        <p:nvCxnSpPr>
          <p:cNvPr id="5" name="Straight Connector 4">
            <a:extLst>
              <a:ext uri="{FF2B5EF4-FFF2-40B4-BE49-F238E27FC236}">
                <a16:creationId xmlns:a16="http://schemas.microsoft.com/office/drawing/2014/main" id="{B1AE51A4-1AA3-4893-8CEC-A176935E236B}"/>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5F5E3E3-C3A5-4EA4-821F-D53525394E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9510" y="5258522"/>
            <a:ext cx="1166801" cy="1298536"/>
          </a:xfrm>
          <a:prstGeom prst="rect">
            <a:avLst/>
          </a:prstGeom>
        </p:spPr>
      </p:pic>
    </p:spTree>
    <p:extLst>
      <p:ext uri="{BB962C8B-B14F-4D97-AF65-F5344CB8AC3E}">
        <p14:creationId xmlns:p14="http://schemas.microsoft.com/office/powerpoint/2010/main" val="26691836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9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9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9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F182FB-0472-411E-9341-3F5915F9F7F0}"/>
              </a:ext>
            </a:extLst>
          </p:cNvPr>
          <p:cNvSpPr>
            <a:spLocks noGrp="1"/>
          </p:cNvSpPr>
          <p:nvPr>
            <p:ph sz="half" idx="1"/>
          </p:nvPr>
        </p:nvSpPr>
        <p:spPr/>
        <p:txBody>
          <a:bodyPr/>
          <a:lstStyle/>
          <a:p>
            <a:pPr algn="ctr">
              <a:buFont typeface="Arial" charset="0"/>
              <a:buNone/>
              <a:defRPr/>
            </a:pPr>
            <a:r>
              <a:rPr lang="en-GB" u="sng" dirty="0">
                <a:latin typeface="Arial" charset="0"/>
                <a:cs typeface="Arial" charset="0"/>
              </a:rPr>
              <a:t>About  your Natural Acceptance</a:t>
            </a:r>
          </a:p>
          <a:p>
            <a:pPr>
              <a:buFont typeface="Arial" charset="0"/>
              <a:buNone/>
              <a:defRPr/>
            </a:pPr>
            <a:endParaRPr lang="en-GB" sz="1200" u="sng" dirty="0">
              <a:latin typeface="Arial" charset="0"/>
              <a:cs typeface="Arial" charset="0"/>
            </a:endParaRPr>
          </a:p>
          <a:p>
            <a:pPr marL="457200" indent="-457200">
              <a:buFont typeface="Arial" panose="020B0604020202020204" pitchFamily="34" charset="0"/>
              <a:buNone/>
              <a:defRPr/>
            </a:pPr>
            <a:r>
              <a:rPr lang="en-GB" dirty="0">
                <a:latin typeface="Arial" charset="0"/>
                <a:cs typeface="Arial" charset="0"/>
              </a:rPr>
              <a:t>1a. I </a:t>
            </a:r>
            <a:r>
              <a:rPr lang="en-GB" dirty="0">
                <a:solidFill>
                  <a:srgbClr val="0000FF"/>
                </a:solidFill>
                <a:latin typeface="Arial" charset="0"/>
                <a:cs typeface="Arial" charset="0"/>
              </a:rPr>
              <a:t>want to </a:t>
            </a:r>
            <a:r>
              <a:rPr lang="en-GB" dirty="0">
                <a:latin typeface="Arial" charset="0"/>
                <a:cs typeface="Arial" charset="0"/>
              </a:rPr>
              <a:t>make myself happy </a:t>
            </a:r>
            <a:r>
              <a:rPr lang="en-GB" dirty="0">
                <a:solidFill>
                  <a:schemeClr val="bg1"/>
                </a:solidFill>
                <a:latin typeface="Arial" charset="0"/>
                <a:cs typeface="Arial" charset="0"/>
              </a:rPr>
              <a:t>always</a:t>
            </a:r>
          </a:p>
          <a:p>
            <a:pPr marL="457200" indent="-457200">
              <a:buFont typeface="Arial" panose="020B0604020202020204" pitchFamily="34" charset="0"/>
              <a:buNone/>
              <a:defRPr/>
            </a:pPr>
            <a:endParaRPr lang="en-GB" sz="1200" dirty="0">
              <a:latin typeface="Arial" charset="0"/>
              <a:cs typeface="Arial" charset="0"/>
            </a:endParaRPr>
          </a:p>
          <a:p>
            <a:pPr marL="457200" indent="-457200">
              <a:buFont typeface="Arial" panose="020B0604020202020204" pitchFamily="34" charset="0"/>
              <a:buNone/>
              <a:defRPr/>
            </a:pPr>
            <a:r>
              <a:rPr lang="en-GB" dirty="0">
                <a:latin typeface="Arial" charset="0"/>
                <a:cs typeface="Arial" charset="0"/>
              </a:rPr>
              <a:t>2a. I </a:t>
            </a:r>
            <a:r>
              <a:rPr lang="en-GB" dirty="0">
                <a:solidFill>
                  <a:srgbClr val="0000FF"/>
                </a:solidFill>
                <a:latin typeface="Arial" charset="0"/>
                <a:cs typeface="Arial" charset="0"/>
              </a:rPr>
              <a:t>want to </a:t>
            </a:r>
            <a:r>
              <a:rPr lang="en-GB" dirty="0">
                <a:latin typeface="Arial" charset="0"/>
                <a:cs typeface="Arial" charset="0"/>
              </a:rPr>
              <a:t>make the other happy </a:t>
            </a:r>
            <a:r>
              <a:rPr lang="en-GB" dirty="0">
                <a:solidFill>
                  <a:schemeClr val="bg1"/>
                </a:solidFill>
                <a:latin typeface="Arial" charset="0"/>
                <a:cs typeface="Arial" charset="0"/>
              </a:rPr>
              <a:t>always</a:t>
            </a:r>
          </a:p>
          <a:p>
            <a:pPr marL="457200" indent="-457200">
              <a:buFont typeface="Arial" panose="020B0604020202020204" pitchFamily="34" charset="0"/>
              <a:buNone/>
              <a:defRPr/>
            </a:pPr>
            <a:endParaRPr lang="en-US" sz="1100" dirty="0">
              <a:latin typeface="Arial" charset="0"/>
              <a:cs typeface="Arial" charset="0"/>
            </a:endParaRPr>
          </a:p>
          <a:p>
            <a:pPr marL="457200" indent="-457200">
              <a:buFont typeface="Arial" panose="020B0604020202020204" pitchFamily="34" charset="0"/>
              <a:buNone/>
              <a:defRPr/>
            </a:pPr>
            <a:r>
              <a:rPr lang="en-GB" dirty="0">
                <a:latin typeface="Arial" charset="0"/>
                <a:cs typeface="Arial" charset="0"/>
              </a:rPr>
              <a:t>3a. The other </a:t>
            </a:r>
            <a:r>
              <a:rPr lang="en-GB" dirty="0">
                <a:solidFill>
                  <a:srgbClr val="0000FF"/>
                </a:solidFill>
                <a:latin typeface="Arial" charset="0"/>
                <a:cs typeface="Arial" charset="0"/>
              </a:rPr>
              <a:t>wants to </a:t>
            </a:r>
            <a:r>
              <a:rPr lang="en-GB" dirty="0">
                <a:latin typeface="Arial" charset="0"/>
                <a:cs typeface="Arial" charset="0"/>
              </a:rPr>
              <a:t>make herself/himself happy </a:t>
            </a:r>
            <a:r>
              <a:rPr lang="en-GB" dirty="0">
                <a:solidFill>
                  <a:schemeClr val="bg1"/>
                </a:solidFill>
                <a:latin typeface="Arial" charset="0"/>
                <a:cs typeface="Arial" charset="0"/>
              </a:rPr>
              <a:t>always</a:t>
            </a:r>
          </a:p>
          <a:p>
            <a:pPr marL="457200" indent="-457200">
              <a:buFont typeface="Arial" panose="020B0604020202020204" pitchFamily="34" charset="0"/>
              <a:buNone/>
              <a:defRPr/>
            </a:pPr>
            <a:endParaRPr lang="en-US" sz="1100" dirty="0">
              <a:latin typeface="Arial" charset="0"/>
              <a:cs typeface="Arial" charset="0"/>
            </a:endParaRPr>
          </a:p>
          <a:p>
            <a:pPr marL="457200" indent="-457200">
              <a:buFont typeface="Arial" panose="020B0604020202020204" pitchFamily="34" charset="0"/>
              <a:buNone/>
              <a:defRPr/>
            </a:pPr>
            <a:r>
              <a:rPr lang="en-GB" dirty="0">
                <a:latin typeface="Arial" charset="0"/>
                <a:cs typeface="Arial" charset="0"/>
              </a:rPr>
              <a:t>4a. The other </a:t>
            </a:r>
            <a:r>
              <a:rPr lang="en-GB" dirty="0">
                <a:solidFill>
                  <a:srgbClr val="0000FF"/>
                </a:solidFill>
                <a:latin typeface="Arial" charset="0"/>
                <a:cs typeface="Arial" charset="0"/>
              </a:rPr>
              <a:t>wants to </a:t>
            </a:r>
            <a:r>
              <a:rPr lang="en-GB" dirty="0">
                <a:latin typeface="Arial" charset="0"/>
                <a:cs typeface="Arial" charset="0"/>
              </a:rPr>
              <a:t>make me happy </a:t>
            </a:r>
            <a:r>
              <a:rPr lang="en-GB" dirty="0">
                <a:solidFill>
                  <a:schemeClr val="bg1"/>
                </a:solidFill>
                <a:latin typeface="Arial" charset="0"/>
                <a:cs typeface="Arial" charset="0"/>
              </a:rPr>
              <a:t>always</a:t>
            </a:r>
            <a:endParaRPr lang="en-GB" dirty="0">
              <a:solidFill>
                <a:schemeClr val="bg1"/>
              </a:solidFill>
            </a:endParaRPr>
          </a:p>
        </p:txBody>
      </p:sp>
      <p:sp>
        <p:nvSpPr>
          <p:cNvPr id="6" name="Content Placeholder 5">
            <a:extLst>
              <a:ext uri="{FF2B5EF4-FFF2-40B4-BE49-F238E27FC236}">
                <a16:creationId xmlns:a16="http://schemas.microsoft.com/office/drawing/2014/main" id="{48AD66B7-EA01-4B23-A46F-16EBFB52C680}"/>
              </a:ext>
            </a:extLst>
          </p:cNvPr>
          <p:cNvSpPr>
            <a:spLocks noGrp="1"/>
          </p:cNvSpPr>
          <p:nvPr>
            <p:ph sz="half" idx="2"/>
          </p:nvPr>
        </p:nvSpPr>
        <p:spPr/>
        <p:txBody>
          <a:bodyPr/>
          <a:lstStyle/>
          <a:p>
            <a:pPr algn="ctr">
              <a:lnSpc>
                <a:spcPct val="130000"/>
              </a:lnSpc>
              <a:buFont typeface="Symbol" pitchFamily="18" charset="2"/>
              <a:buNone/>
              <a:defRPr/>
            </a:pPr>
            <a:r>
              <a:rPr lang="en-GB" u="sng" dirty="0">
                <a:latin typeface="Arial" charset="0"/>
                <a:cs typeface="Arial" charset="0"/>
              </a:rPr>
              <a:t>About your Competence</a:t>
            </a:r>
          </a:p>
          <a:p>
            <a:pPr>
              <a:lnSpc>
                <a:spcPct val="130000"/>
              </a:lnSpc>
              <a:buFont typeface="Symbol" pitchFamily="18" charset="2"/>
              <a:buNone/>
              <a:defRPr/>
            </a:pPr>
            <a:endParaRPr lang="en-GB" sz="500" u="sng" dirty="0">
              <a:latin typeface="Arial" charset="0"/>
              <a:cs typeface="Arial" charset="0"/>
            </a:endParaRPr>
          </a:p>
          <a:p>
            <a:pPr marL="457200" indent="-457200">
              <a:lnSpc>
                <a:spcPct val="130000"/>
              </a:lnSpc>
              <a:buFont typeface="Arial" panose="020B0604020202020204" pitchFamily="34" charset="0"/>
              <a:buNone/>
              <a:defRPr/>
            </a:pPr>
            <a:r>
              <a:rPr lang="en-GB" dirty="0">
                <a:latin typeface="Arial" charset="0"/>
                <a:cs typeface="Arial" charset="0"/>
              </a:rPr>
              <a:t>1b. I </a:t>
            </a:r>
            <a:r>
              <a:rPr lang="en-GB" dirty="0">
                <a:solidFill>
                  <a:srgbClr val="0000FF"/>
                </a:solidFill>
                <a:latin typeface="Arial" charset="0"/>
                <a:cs typeface="Arial" charset="0"/>
              </a:rPr>
              <a:t>am able to </a:t>
            </a:r>
            <a:r>
              <a:rPr lang="en-GB" dirty="0">
                <a:latin typeface="Arial" charset="0"/>
                <a:cs typeface="Arial" charset="0"/>
              </a:rPr>
              <a:t>make myself  always happy </a:t>
            </a:r>
          </a:p>
          <a:p>
            <a:pPr marL="457200" indent="-457200">
              <a:lnSpc>
                <a:spcPct val="130000"/>
              </a:lnSpc>
              <a:buFont typeface="Arial" panose="020B0604020202020204" pitchFamily="34" charset="0"/>
              <a:buNone/>
              <a:defRPr/>
            </a:pPr>
            <a:endParaRPr lang="en-GB" sz="400" dirty="0">
              <a:latin typeface="Arial" charset="0"/>
              <a:cs typeface="Arial" charset="0"/>
            </a:endParaRPr>
          </a:p>
          <a:p>
            <a:pPr marL="457200" indent="-457200">
              <a:lnSpc>
                <a:spcPct val="130000"/>
              </a:lnSpc>
              <a:buFont typeface="Arial" panose="020B0604020202020204" pitchFamily="34" charset="0"/>
              <a:buNone/>
              <a:defRPr/>
            </a:pPr>
            <a:r>
              <a:rPr lang="en-GB" dirty="0">
                <a:latin typeface="Arial" charset="0"/>
                <a:cs typeface="Arial" charset="0"/>
              </a:rPr>
              <a:t>2b. I </a:t>
            </a:r>
            <a:r>
              <a:rPr lang="en-GB" dirty="0">
                <a:solidFill>
                  <a:srgbClr val="0000FF"/>
                </a:solidFill>
                <a:latin typeface="Arial" charset="0"/>
                <a:cs typeface="Arial" charset="0"/>
              </a:rPr>
              <a:t>am able to </a:t>
            </a:r>
            <a:r>
              <a:rPr lang="en-GB" dirty="0">
                <a:latin typeface="Arial" charset="0"/>
                <a:cs typeface="Arial" charset="0"/>
              </a:rPr>
              <a:t>make the other always happy</a:t>
            </a:r>
          </a:p>
          <a:p>
            <a:pPr marL="457200" indent="-457200">
              <a:lnSpc>
                <a:spcPct val="130000"/>
              </a:lnSpc>
              <a:buFont typeface="Arial" panose="020B0604020202020204" pitchFamily="34" charset="0"/>
              <a:buNone/>
              <a:defRPr/>
            </a:pPr>
            <a:endParaRPr lang="en-GB" sz="400" dirty="0">
              <a:latin typeface="Arial" charset="0"/>
              <a:cs typeface="Arial" charset="0"/>
            </a:endParaRPr>
          </a:p>
          <a:p>
            <a:pPr marL="457200" indent="-457200">
              <a:lnSpc>
                <a:spcPct val="130000"/>
              </a:lnSpc>
              <a:buFont typeface="Arial" panose="020B0604020202020204" pitchFamily="34" charset="0"/>
              <a:buNone/>
              <a:defRPr/>
            </a:pPr>
            <a:r>
              <a:rPr lang="en-GB" dirty="0">
                <a:latin typeface="Arial" charset="0"/>
                <a:cs typeface="Arial" charset="0"/>
              </a:rPr>
              <a:t>3b. The other </a:t>
            </a:r>
            <a:r>
              <a:rPr lang="en-GB" dirty="0">
                <a:solidFill>
                  <a:srgbClr val="0000FF"/>
                </a:solidFill>
                <a:latin typeface="Arial" charset="0"/>
                <a:cs typeface="Arial" charset="0"/>
              </a:rPr>
              <a:t>is able to </a:t>
            </a:r>
            <a:r>
              <a:rPr lang="en-GB" dirty="0">
                <a:latin typeface="Arial" charset="0"/>
                <a:cs typeface="Arial" charset="0"/>
              </a:rPr>
              <a:t>make herself/himself  always happy</a:t>
            </a:r>
          </a:p>
          <a:p>
            <a:pPr marL="457200" indent="-457200">
              <a:lnSpc>
                <a:spcPct val="130000"/>
              </a:lnSpc>
              <a:buFont typeface="Arial" panose="020B0604020202020204" pitchFamily="34" charset="0"/>
              <a:buNone/>
              <a:defRPr/>
            </a:pPr>
            <a:r>
              <a:rPr lang="en-GB" dirty="0">
                <a:latin typeface="Arial" charset="0"/>
                <a:cs typeface="Arial" charset="0"/>
              </a:rPr>
              <a:t>4b. The other </a:t>
            </a:r>
            <a:r>
              <a:rPr lang="en-GB" dirty="0">
                <a:solidFill>
                  <a:srgbClr val="0000FF"/>
                </a:solidFill>
                <a:latin typeface="Arial" charset="0"/>
                <a:cs typeface="Arial" charset="0"/>
              </a:rPr>
              <a:t>is able to </a:t>
            </a:r>
            <a:r>
              <a:rPr lang="en-GB" dirty="0">
                <a:latin typeface="Arial" charset="0"/>
                <a:cs typeface="Arial" charset="0"/>
              </a:rPr>
              <a:t>make me  always happy</a:t>
            </a:r>
          </a:p>
          <a:p>
            <a:pPr>
              <a:buFont typeface="Arial" charset="0"/>
              <a:buNone/>
              <a:defRPr/>
            </a:pPr>
            <a:endParaRPr lang="en-GB" dirty="0"/>
          </a:p>
        </p:txBody>
      </p:sp>
      <p:sp>
        <p:nvSpPr>
          <p:cNvPr id="24580" name="Title 3">
            <a:extLst>
              <a:ext uri="{FF2B5EF4-FFF2-40B4-BE49-F238E27FC236}">
                <a16:creationId xmlns:a16="http://schemas.microsoft.com/office/drawing/2014/main" id="{6626057B-19E1-4FCB-9209-C94A552F39BD}"/>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Doubt on Intention: Mistrust</a:t>
            </a:r>
            <a:endParaRPr lang="en-GB" altLang="en-US" dirty="0"/>
          </a:p>
        </p:txBody>
      </p:sp>
      <p:sp>
        <p:nvSpPr>
          <p:cNvPr id="24583" name="TextBox 6">
            <a:extLst>
              <a:ext uri="{FF2B5EF4-FFF2-40B4-BE49-F238E27FC236}">
                <a16:creationId xmlns:a16="http://schemas.microsoft.com/office/drawing/2014/main" id="{DE3EAED0-70D2-489F-BDDD-E84CBEA887DC}"/>
              </a:ext>
            </a:extLst>
          </p:cNvPr>
          <p:cNvSpPr txBox="1">
            <a:spLocks noChangeArrowheads="1"/>
          </p:cNvSpPr>
          <p:nvPr/>
        </p:nvSpPr>
        <p:spPr bwMode="auto">
          <a:xfrm>
            <a:off x="5867400" y="1246188"/>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a:t>
            </a:r>
          </a:p>
        </p:txBody>
      </p:sp>
      <p:sp>
        <p:nvSpPr>
          <p:cNvPr id="24584" name="TextBox 7">
            <a:extLst>
              <a:ext uri="{FF2B5EF4-FFF2-40B4-BE49-F238E27FC236}">
                <a16:creationId xmlns:a16="http://schemas.microsoft.com/office/drawing/2014/main" id="{C3621165-B6FC-4551-A918-3889C00B704F}"/>
              </a:ext>
            </a:extLst>
          </p:cNvPr>
          <p:cNvSpPr txBox="1">
            <a:spLocks noChangeArrowheads="1"/>
          </p:cNvSpPr>
          <p:nvPr/>
        </p:nvSpPr>
        <p:spPr bwMode="auto">
          <a:xfrm>
            <a:off x="11811000" y="1287463"/>
            <a:ext cx="533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solidFill>
                  <a:srgbClr val="FF0000"/>
                </a:solidFill>
              </a:rPr>
              <a:t>?</a:t>
            </a:r>
          </a:p>
        </p:txBody>
      </p:sp>
      <p:cxnSp>
        <p:nvCxnSpPr>
          <p:cNvPr id="11" name="Straight Connector 10">
            <a:extLst>
              <a:ext uri="{FF2B5EF4-FFF2-40B4-BE49-F238E27FC236}">
                <a16:creationId xmlns:a16="http://schemas.microsoft.com/office/drawing/2014/main" id="{98FCE405-4161-42AB-971D-DEA49141A291}"/>
              </a:ext>
            </a:extLst>
          </p:cNvPr>
          <p:cNvCxnSpPr/>
          <p:nvPr/>
        </p:nvCxnSpPr>
        <p:spPr>
          <a:xfrm rot="16200000" flipH="1">
            <a:off x="31242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
        <p:nvSpPr>
          <p:cNvPr id="24586" name="TextBox 14">
            <a:extLst>
              <a:ext uri="{FF2B5EF4-FFF2-40B4-BE49-F238E27FC236}">
                <a16:creationId xmlns:a16="http://schemas.microsoft.com/office/drawing/2014/main" id="{7BF10574-FFC8-42C8-BA49-61F29BD7A438}"/>
              </a:ext>
            </a:extLst>
          </p:cNvPr>
          <p:cNvSpPr txBox="1">
            <a:spLocks noChangeArrowheads="1"/>
          </p:cNvSpPr>
          <p:nvPr/>
        </p:nvSpPr>
        <p:spPr bwMode="auto">
          <a:xfrm>
            <a:off x="11811000" y="1905000"/>
            <a:ext cx="533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solidFill>
                  <a:srgbClr val="FF0000"/>
                </a:solidFill>
              </a:rPr>
              <a:t>?</a:t>
            </a:r>
          </a:p>
        </p:txBody>
      </p:sp>
      <p:sp>
        <p:nvSpPr>
          <p:cNvPr id="24587" name="TextBox 15">
            <a:extLst>
              <a:ext uri="{FF2B5EF4-FFF2-40B4-BE49-F238E27FC236}">
                <a16:creationId xmlns:a16="http://schemas.microsoft.com/office/drawing/2014/main" id="{B713E43E-D8C3-4F45-91ED-8BF5B409BB1E}"/>
              </a:ext>
            </a:extLst>
          </p:cNvPr>
          <p:cNvSpPr txBox="1">
            <a:spLocks noChangeArrowheads="1"/>
          </p:cNvSpPr>
          <p:nvPr/>
        </p:nvSpPr>
        <p:spPr bwMode="auto">
          <a:xfrm>
            <a:off x="11811000" y="2465388"/>
            <a:ext cx="533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solidFill>
                  <a:srgbClr val="FF0000"/>
                </a:solidFill>
              </a:rPr>
              <a:t>?</a:t>
            </a:r>
          </a:p>
        </p:txBody>
      </p:sp>
      <p:sp>
        <p:nvSpPr>
          <p:cNvPr id="24588" name="TextBox 16">
            <a:extLst>
              <a:ext uri="{FF2B5EF4-FFF2-40B4-BE49-F238E27FC236}">
                <a16:creationId xmlns:a16="http://schemas.microsoft.com/office/drawing/2014/main" id="{335B9D76-0718-41D0-B6CE-0432BA547CE8}"/>
              </a:ext>
            </a:extLst>
          </p:cNvPr>
          <p:cNvSpPr txBox="1">
            <a:spLocks noChangeArrowheads="1"/>
          </p:cNvSpPr>
          <p:nvPr/>
        </p:nvSpPr>
        <p:spPr bwMode="auto">
          <a:xfrm>
            <a:off x="11592448" y="3481947"/>
            <a:ext cx="533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dirty="0">
                <a:solidFill>
                  <a:srgbClr val="FF0000"/>
                </a:solidFill>
              </a:rPr>
              <a:t>??</a:t>
            </a:r>
          </a:p>
        </p:txBody>
      </p:sp>
      <p:sp>
        <p:nvSpPr>
          <p:cNvPr id="24589" name="TextBox 17">
            <a:extLst>
              <a:ext uri="{FF2B5EF4-FFF2-40B4-BE49-F238E27FC236}">
                <a16:creationId xmlns:a16="http://schemas.microsoft.com/office/drawing/2014/main" id="{29D33FE7-7946-424B-93D8-74CBE26FA13D}"/>
              </a:ext>
            </a:extLst>
          </p:cNvPr>
          <p:cNvSpPr txBox="1">
            <a:spLocks noChangeArrowheads="1"/>
          </p:cNvSpPr>
          <p:nvPr/>
        </p:nvSpPr>
        <p:spPr bwMode="auto">
          <a:xfrm>
            <a:off x="5775288" y="3469737"/>
            <a:ext cx="53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dirty="0">
                <a:solidFill>
                  <a:srgbClr val="FF0000"/>
                </a:solidFill>
              </a:rPr>
              <a:t>?</a:t>
            </a:r>
          </a:p>
        </p:txBody>
      </p:sp>
      <p:sp>
        <p:nvSpPr>
          <p:cNvPr id="24590" name="TextBox 18">
            <a:extLst>
              <a:ext uri="{FF2B5EF4-FFF2-40B4-BE49-F238E27FC236}">
                <a16:creationId xmlns:a16="http://schemas.microsoft.com/office/drawing/2014/main" id="{304D958B-9492-4A83-BDD3-E04AAF16B9A7}"/>
              </a:ext>
            </a:extLst>
          </p:cNvPr>
          <p:cNvSpPr txBox="1">
            <a:spLocks noChangeArrowheads="1"/>
          </p:cNvSpPr>
          <p:nvPr/>
        </p:nvSpPr>
        <p:spPr bwMode="auto">
          <a:xfrm>
            <a:off x="5867400" y="19050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a:t>
            </a:r>
          </a:p>
        </p:txBody>
      </p:sp>
      <p:sp>
        <p:nvSpPr>
          <p:cNvPr id="24591" name="TextBox 19">
            <a:extLst>
              <a:ext uri="{FF2B5EF4-FFF2-40B4-BE49-F238E27FC236}">
                <a16:creationId xmlns:a16="http://schemas.microsoft.com/office/drawing/2014/main" id="{6E8561BE-B428-4668-95BB-BF7575DA3890}"/>
              </a:ext>
            </a:extLst>
          </p:cNvPr>
          <p:cNvSpPr txBox="1">
            <a:spLocks noChangeArrowheads="1"/>
          </p:cNvSpPr>
          <p:nvPr/>
        </p:nvSpPr>
        <p:spPr bwMode="auto">
          <a:xfrm>
            <a:off x="5867400" y="25146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a:t>
            </a:r>
          </a:p>
        </p:txBody>
      </p:sp>
      <p:sp>
        <p:nvSpPr>
          <p:cNvPr id="21" name="Arc 20">
            <a:extLst>
              <a:ext uri="{FF2B5EF4-FFF2-40B4-BE49-F238E27FC236}">
                <a16:creationId xmlns:a16="http://schemas.microsoft.com/office/drawing/2014/main" id="{842E9F75-6D94-412E-854B-7B64B5850B62}"/>
              </a:ext>
            </a:extLst>
          </p:cNvPr>
          <p:cNvSpPr/>
          <p:nvPr/>
        </p:nvSpPr>
        <p:spPr>
          <a:xfrm rot="5400000">
            <a:off x="7852569" y="1302544"/>
            <a:ext cx="2160587" cy="5902325"/>
          </a:xfrm>
          <a:prstGeom prst="arc">
            <a:avLst>
              <a:gd name="adj1" fmla="val 16037862"/>
              <a:gd name="adj2" fmla="val 5422937"/>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22" name="Oval 21">
            <a:extLst>
              <a:ext uri="{FF2B5EF4-FFF2-40B4-BE49-F238E27FC236}">
                <a16:creationId xmlns:a16="http://schemas.microsoft.com/office/drawing/2014/main" id="{581151B8-1C6D-4D66-88E9-8B3B5A1275E5}"/>
              </a:ext>
            </a:extLst>
          </p:cNvPr>
          <p:cNvSpPr/>
          <p:nvPr/>
        </p:nvSpPr>
        <p:spPr>
          <a:xfrm flipH="1">
            <a:off x="5594350" y="3424238"/>
            <a:ext cx="73025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Oval 22">
            <a:extLst>
              <a:ext uri="{FF2B5EF4-FFF2-40B4-BE49-F238E27FC236}">
                <a16:creationId xmlns:a16="http://schemas.microsoft.com/office/drawing/2014/main" id="{68F19726-7D7B-4C45-AE4A-0FBB10D08178}"/>
              </a:ext>
            </a:extLst>
          </p:cNvPr>
          <p:cNvSpPr/>
          <p:nvPr/>
        </p:nvSpPr>
        <p:spPr>
          <a:xfrm flipH="1">
            <a:off x="11480800" y="3336925"/>
            <a:ext cx="73025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Rectangle 25">
            <a:extLst>
              <a:ext uri="{FF2B5EF4-FFF2-40B4-BE49-F238E27FC236}">
                <a16:creationId xmlns:a16="http://schemas.microsoft.com/office/drawing/2014/main" id="{B5239061-B40F-4F7D-9A8C-91CFA40B63D8}"/>
              </a:ext>
            </a:extLst>
          </p:cNvPr>
          <p:cNvSpPr/>
          <p:nvPr/>
        </p:nvSpPr>
        <p:spPr>
          <a:xfrm>
            <a:off x="60325" y="1114425"/>
            <a:ext cx="6124575"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 name="Rectangle 26">
            <a:extLst>
              <a:ext uri="{FF2B5EF4-FFF2-40B4-BE49-F238E27FC236}">
                <a16:creationId xmlns:a16="http://schemas.microsoft.com/office/drawing/2014/main" id="{2FFEDAEC-196C-4454-8807-BC1F20CBB879}"/>
              </a:ext>
            </a:extLst>
          </p:cNvPr>
          <p:cNvSpPr/>
          <p:nvPr/>
        </p:nvSpPr>
        <p:spPr>
          <a:xfrm>
            <a:off x="6267450" y="2468563"/>
            <a:ext cx="5864225" cy="1828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Rectangle 6">
            <a:extLst>
              <a:ext uri="{FF2B5EF4-FFF2-40B4-BE49-F238E27FC236}">
                <a16:creationId xmlns:a16="http://schemas.microsoft.com/office/drawing/2014/main" id="{28A472E4-6128-4E21-A701-F33A741E6492}"/>
              </a:ext>
            </a:extLst>
          </p:cNvPr>
          <p:cNvSpPr>
            <a:spLocks noChangeArrowheads="1"/>
          </p:cNvSpPr>
          <p:nvPr/>
        </p:nvSpPr>
        <p:spPr bwMode="auto">
          <a:xfrm>
            <a:off x="679451" y="5734050"/>
            <a:ext cx="4648200" cy="97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30000"/>
              </a:lnSpc>
              <a:buFont typeface="Symbol" panose="05050102010706020507" pitchFamily="18" charset="2"/>
              <a:buNone/>
            </a:pPr>
            <a:r>
              <a:rPr lang="en-GB" altLang="en-US" sz="2200" u="sng" dirty="0">
                <a:solidFill>
                  <a:srgbClr val="FF0000"/>
                </a:solidFill>
                <a:cs typeface="Arial" panose="020B0604020202020204" pitchFamily="34" charset="0"/>
              </a:rPr>
              <a:t>Intention – Natural Acceptance</a:t>
            </a:r>
          </a:p>
          <a:p>
            <a:pPr algn="ctr" eaLnBrk="1" hangingPunct="1">
              <a:lnSpc>
                <a:spcPct val="130000"/>
              </a:lnSpc>
              <a:buFont typeface="Symbol" panose="05050102010706020507" pitchFamily="18" charset="2"/>
              <a:buNone/>
            </a:pPr>
            <a:r>
              <a:rPr lang="en-US" altLang="en-US" sz="2200" dirty="0">
                <a:solidFill>
                  <a:srgbClr val="000000"/>
                </a:solidFill>
                <a:cs typeface="Arial" panose="020B0604020202020204" pitchFamily="34" charset="0"/>
              </a:rPr>
              <a:t>What You Really Want to Be</a:t>
            </a:r>
            <a:endParaRPr lang="en-GB" altLang="en-US" sz="2200" dirty="0">
              <a:solidFill>
                <a:srgbClr val="000000"/>
              </a:solidFill>
            </a:endParaRPr>
          </a:p>
        </p:txBody>
      </p:sp>
      <p:sp>
        <p:nvSpPr>
          <p:cNvPr id="25" name="Rectangle 7">
            <a:extLst>
              <a:ext uri="{FF2B5EF4-FFF2-40B4-BE49-F238E27FC236}">
                <a16:creationId xmlns:a16="http://schemas.microsoft.com/office/drawing/2014/main" id="{B9769C80-0ADC-47E9-A7B8-EBDE1FE631F0}"/>
              </a:ext>
            </a:extLst>
          </p:cNvPr>
          <p:cNvSpPr>
            <a:spLocks noChangeArrowheads="1"/>
          </p:cNvSpPr>
          <p:nvPr/>
        </p:nvSpPr>
        <p:spPr bwMode="auto">
          <a:xfrm>
            <a:off x="6686551" y="5745163"/>
            <a:ext cx="4572000" cy="97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30000"/>
              </a:lnSpc>
              <a:buFont typeface="Symbol" panose="05050102010706020507" pitchFamily="18" charset="2"/>
              <a:buNone/>
            </a:pPr>
            <a:r>
              <a:rPr lang="en-GB" altLang="en-US" sz="2200" u="sng" dirty="0">
                <a:solidFill>
                  <a:srgbClr val="FF0000"/>
                </a:solidFill>
                <a:cs typeface="Arial" panose="020B0604020202020204" pitchFamily="34" charset="0"/>
              </a:rPr>
              <a:t>Competence</a:t>
            </a:r>
          </a:p>
          <a:p>
            <a:pPr algn="ctr" eaLnBrk="1" hangingPunct="1">
              <a:lnSpc>
                <a:spcPct val="130000"/>
              </a:lnSpc>
              <a:buFont typeface="Symbol" panose="05050102010706020507" pitchFamily="18" charset="2"/>
              <a:buNone/>
            </a:pPr>
            <a:r>
              <a:rPr lang="en-GB" altLang="en-US" sz="2200" dirty="0">
                <a:solidFill>
                  <a:srgbClr val="000000"/>
                </a:solidFill>
                <a:cs typeface="Arial" panose="020B0604020202020204" pitchFamily="34" charset="0"/>
              </a:rPr>
              <a:t>What You Are (Your Imagination)</a:t>
            </a:r>
            <a:endParaRPr lang="en-GB" altLang="en-US" sz="2200" dirty="0">
              <a:solidFill>
                <a:srgbClr val="000000"/>
              </a:solidFill>
            </a:endParaRPr>
          </a:p>
        </p:txBody>
      </p:sp>
    </p:spTree>
    <p:extLst>
      <p:ext uri="{BB962C8B-B14F-4D97-AF65-F5344CB8AC3E}">
        <p14:creationId xmlns:p14="http://schemas.microsoft.com/office/powerpoint/2010/main" val="3817574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Placeholder 5">
            <a:extLst>
              <a:ext uri="{FF2B5EF4-FFF2-40B4-BE49-F238E27FC236}">
                <a16:creationId xmlns:a16="http://schemas.microsoft.com/office/drawing/2014/main" id="{516233AD-5B53-455F-A860-FE2310694D5C}"/>
              </a:ext>
            </a:extLst>
          </p:cNvPr>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anose="05050102010706020507" pitchFamily="18" charset="2"/>
              <a:buNone/>
            </a:pPr>
            <a:r>
              <a:rPr lang="en-US" altLang="en-US" dirty="0"/>
              <a:t>I evaluate myself on the basis of my intention</a:t>
            </a:r>
          </a:p>
          <a:p>
            <a:pPr>
              <a:buFont typeface="Symbol" panose="05050102010706020507" pitchFamily="18" charset="2"/>
              <a:buNone/>
            </a:pPr>
            <a:endParaRPr lang="en-US" altLang="en-US" dirty="0"/>
          </a:p>
          <a:p>
            <a:pPr>
              <a:buFont typeface="Symbol" panose="05050102010706020507" pitchFamily="18" charset="2"/>
              <a:buNone/>
            </a:pPr>
            <a:r>
              <a:rPr lang="en-US" altLang="en-US" dirty="0"/>
              <a:t>I evaluate the other on the basis of their competence</a:t>
            </a:r>
          </a:p>
          <a:p>
            <a:pPr>
              <a:buFont typeface="Symbol" panose="05050102010706020507" pitchFamily="18" charset="2"/>
              <a:buNone/>
            </a:pPr>
            <a:endParaRPr lang="en-US" altLang="en-US" dirty="0"/>
          </a:p>
          <a:p>
            <a:pPr>
              <a:buFont typeface="Symbol" panose="05050102010706020507" pitchFamily="18" charset="2"/>
              <a:buNone/>
            </a:pPr>
            <a:r>
              <a:rPr lang="en-US" altLang="en-US" dirty="0">
                <a:sym typeface="Wingdings" panose="05000000000000000000" pitchFamily="2" charset="2"/>
              </a:rPr>
              <a:t>I doubt their intention. </a:t>
            </a:r>
            <a:r>
              <a:rPr lang="en-US" altLang="en-US" dirty="0"/>
              <a:t>I assume their lack of competence to be their lack of intention</a:t>
            </a:r>
            <a:r>
              <a:rPr lang="en-US" altLang="en-US" dirty="0">
                <a:sym typeface="Wingdings" panose="05000000000000000000" pitchFamily="2" charset="2"/>
              </a:rPr>
              <a:t> </a:t>
            </a:r>
          </a:p>
          <a:p>
            <a:pPr>
              <a:buFont typeface="Symbol" panose="05050102010706020507" pitchFamily="18" charset="2"/>
              <a:buNone/>
            </a:pPr>
            <a:r>
              <a:rPr lang="en-US" altLang="en-US" dirty="0">
                <a:sym typeface="Wingdings" panose="05000000000000000000" pitchFamily="2" charset="2"/>
              </a:rPr>
              <a:t> I feel opposed to the other, I get irritated, angry…</a:t>
            </a:r>
            <a:endParaRPr lang="en-US" altLang="en-US" dirty="0"/>
          </a:p>
          <a:p>
            <a:pPr>
              <a:buFont typeface="Symbol" panose="05050102010706020507" pitchFamily="18" charset="2"/>
              <a:buNone/>
            </a:pPr>
            <a:endParaRPr lang="en-US" altLang="en-US" dirty="0"/>
          </a:p>
          <a:p>
            <a:pPr>
              <a:buFont typeface="Symbol" panose="05050102010706020507" pitchFamily="18" charset="2"/>
              <a:buNone/>
            </a:pPr>
            <a:r>
              <a:rPr lang="en-US" altLang="en-US" dirty="0">
                <a:sym typeface="Wingdings" panose="05000000000000000000" pitchFamily="2" charset="2"/>
              </a:rPr>
              <a:t>I may not speak to the other for days… or even breakup the relationship… </a:t>
            </a:r>
            <a:r>
              <a:rPr lang="en-US" altLang="en-US" dirty="0"/>
              <a:t>One may have lost many good friends like this…</a:t>
            </a:r>
          </a:p>
          <a:p>
            <a:pPr>
              <a:buFont typeface="Symbol" panose="05050102010706020507" pitchFamily="18" charset="2"/>
              <a:buNone/>
            </a:pPr>
            <a:endParaRPr lang="en-US" altLang="en-US" dirty="0"/>
          </a:p>
        </p:txBody>
      </p:sp>
      <p:sp>
        <p:nvSpPr>
          <p:cNvPr id="26628" name="Title 4">
            <a:extLst>
              <a:ext uri="{FF2B5EF4-FFF2-40B4-BE49-F238E27FC236}">
                <a16:creationId xmlns:a16="http://schemas.microsoft.com/office/drawing/2014/main" id="{87A12A34-925D-4973-B517-7EC07AC4973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Common Mistake in Relationship</a:t>
            </a:r>
          </a:p>
        </p:txBody>
      </p:sp>
      <p:pic>
        <p:nvPicPr>
          <p:cNvPr id="5" name="Picture 4"/>
          <p:cNvPicPr>
            <a:picLocks noChangeAspect="1"/>
          </p:cNvPicPr>
          <p:nvPr/>
        </p:nvPicPr>
        <p:blipFill>
          <a:blip r:embed="rId2"/>
          <a:stretch>
            <a:fillRect/>
          </a:stretch>
        </p:blipFill>
        <p:spPr>
          <a:xfrm>
            <a:off x="5791200" y="2362200"/>
            <a:ext cx="6477000" cy="3117732"/>
          </a:xfrm>
          <a:prstGeom prst="rect">
            <a:avLst/>
          </a:prstGeom>
        </p:spPr>
      </p:pic>
      <p:sp>
        <p:nvSpPr>
          <p:cNvPr id="17" name="TextBox 21">
            <a:extLst>
              <a:ext uri="{FF2B5EF4-FFF2-40B4-BE49-F238E27FC236}">
                <a16:creationId xmlns:a16="http://schemas.microsoft.com/office/drawing/2014/main" id="{36E5C4F4-CD95-470E-B50B-9DB5D6DD69E9}"/>
              </a:ext>
            </a:extLst>
          </p:cNvPr>
          <p:cNvSpPr txBox="1">
            <a:spLocks noChangeArrowheads="1"/>
          </p:cNvSpPr>
          <p:nvPr/>
        </p:nvSpPr>
        <p:spPr bwMode="auto">
          <a:xfrm>
            <a:off x="1524000" y="6122988"/>
            <a:ext cx="9144000" cy="430212"/>
          </a:xfrm>
          <a:prstGeom prst="rect">
            <a:avLst/>
          </a:prstGeom>
          <a:solidFill>
            <a:schemeClr val="bg1">
              <a:lumMod val="95000"/>
            </a:schemeClr>
          </a:solidFill>
          <a:ln w="9525">
            <a:solidFill>
              <a:schemeClr val="tx1"/>
            </a:solidFill>
            <a:miter lim="800000"/>
            <a:headEnd/>
            <a:tailEnd/>
          </a:ln>
        </p:spPr>
        <p:txBody>
          <a:bodyPr>
            <a:spAutoFit/>
          </a:bodyPr>
          <a:lstStyle/>
          <a:p>
            <a:pPr eaLnBrk="1" hangingPunct="1">
              <a:defRPr/>
            </a:pPr>
            <a:r>
              <a:rPr lang="en-US" sz="2200" b="1" dirty="0">
                <a:solidFill>
                  <a:srgbClr val="FF0000"/>
                </a:solidFill>
                <a:latin typeface="Arial" charset="0"/>
                <a:cs typeface="Arial" charset="0"/>
              </a:rPr>
              <a:t>Doubt on intention is a major reason for problems in relationships</a:t>
            </a:r>
          </a:p>
        </p:txBody>
      </p:sp>
    </p:spTree>
    <p:extLst>
      <p:ext uri="{BB962C8B-B14F-4D97-AF65-F5344CB8AC3E}">
        <p14:creationId xmlns:p14="http://schemas.microsoft.com/office/powerpoint/2010/main" val="3522847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F1905A20-88CD-41B3-AD0F-28091D683EFC}"/>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Self Reflection</a:t>
            </a:r>
          </a:p>
        </p:txBody>
      </p:sp>
      <p:sp>
        <p:nvSpPr>
          <p:cNvPr id="12291" name="Text Placeholder 2">
            <a:extLst>
              <a:ext uri="{FF2B5EF4-FFF2-40B4-BE49-F238E27FC236}">
                <a16:creationId xmlns:a16="http://schemas.microsoft.com/office/drawing/2014/main" id="{AA851A67-6502-475D-825F-8371C4C627E7}"/>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dirty="0"/>
              <a:t>If you have unconditional, continuous trust on intention (natural acceptance) of the other and if the other is lacking competence, what do you do?</a:t>
            </a:r>
          </a:p>
          <a:p>
            <a:pPr marL="685800" lvl="1" indent="-457200">
              <a:buFont typeface="Wingdings" pitchFamily="2" charset="2"/>
              <a:buAutoNum type="alphaLcParenR"/>
            </a:pPr>
            <a:r>
              <a:rPr altLang="en-US" dirty="0"/>
              <a:t>Try to improve his competence 									(and also improve your competence)</a:t>
            </a:r>
          </a:p>
          <a:p>
            <a:pPr marL="685800" lvl="1" indent="-457200">
              <a:buFont typeface="Wingdings" pitchFamily="2" charset="2"/>
              <a:buAutoNum type="alphaLcParenR"/>
            </a:pPr>
            <a:r>
              <a:rPr altLang="en-US" dirty="0"/>
              <a:t>Get irritated</a:t>
            </a:r>
          </a:p>
          <a:p>
            <a:pPr marL="685800" lvl="1" indent="-457200">
              <a:buFont typeface="Wingdings" pitchFamily="2" charset="2"/>
              <a:buAutoNum type="alphaLcParenR"/>
            </a:pPr>
            <a:r>
              <a:rPr altLang="en-US" dirty="0"/>
              <a:t>Get angry</a:t>
            </a:r>
          </a:p>
          <a:p>
            <a:pPr marL="685800" lvl="1" indent="-457200">
              <a:buFont typeface="Wingdings" pitchFamily="2" charset="2"/>
              <a:buAutoNum type="alphaLcParenR"/>
            </a:pPr>
            <a:r>
              <a:rPr altLang="en-US" dirty="0"/>
              <a:t>Have a feeling of opposition</a:t>
            </a:r>
          </a:p>
          <a:p>
            <a:pPr>
              <a:buFont typeface="Symbol" pitchFamily="18" charset="2"/>
              <a:buNone/>
            </a:pPr>
            <a:endParaRPr altLang="en-US" sz="900" dirty="0"/>
          </a:p>
          <a:p>
            <a:pPr>
              <a:buFont typeface="Symbol" pitchFamily="18" charset="2"/>
              <a:buNone/>
            </a:pPr>
            <a:r>
              <a:rPr altLang="en-US" dirty="0"/>
              <a:t>How many persons, in your family and friends, do you have trust on intention </a:t>
            </a:r>
            <a:r>
              <a:rPr altLang="en-US" sz="2000" dirty="0"/>
              <a:t>(natural acceptance)</a:t>
            </a:r>
            <a:r>
              <a:rPr altLang="en-US" dirty="0"/>
              <a:t> 	– unconditional, continuous?</a:t>
            </a:r>
          </a:p>
          <a:p>
            <a:pPr>
              <a:buFont typeface="Symbol" pitchFamily="18" charset="2"/>
              <a:buNone/>
            </a:pPr>
            <a:endParaRPr altLang="en-US" dirty="0"/>
          </a:p>
          <a:p>
            <a:pPr>
              <a:buFont typeface="Symbol" pitchFamily="18" charset="2"/>
              <a:buNone/>
            </a:pPr>
            <a:r>
              <a:rPr altLang="en-US" dirty="0"/>
              <a:t>This is fundamental. Trust on intention is the foundation of relationship</a:t>
            </a:r>
          </a:p>
          <a:p>
            <a:pPr>
              <a:buFont typeface="Symbol" pitchFamily="18" charset="2"/>
              <a:buNone/>
            </a:pPr>
            <a:r>
              <a:rPr altLang="en-US" dirty="0"/>
              <a:t>You can get an idea of the state of your understanding about relationship from this exploration… and plan for your further self-development </a:t>
            </a:r>
          </a:p>
        </p:txBody>
      </p:sp>
      <p:grpSp>
        <p:nvGrpSpPr>
          <p:cNvPr id="2" name="Group 9">
            <a:extLst>
              <a:ext uri="{FF2B5EF4-FFF2-40B4-BE49-F238E27FC236}">
                <a16:creationId xmlns:a16="http://schemas.microsoft.com/office/drawing/2014/main" id="{6FDB26D2-1CC6-44E3-8436-032F6F4FED17}"/>
              </a:ext>
            </a:extLst>
          </p:cNvPr>
          <p:cNvGrpSpPr>
            <a:grpSpLocks/>
          </p:cNvGrpSpPr>
          <p:nvPr/>
        </p:nvGrpSpPr>
        <p:grpSpPr bwMode="auto">
          <a:xfrm>
            <a:off x="5486400" y="1447800"/>
            <a:ext cx="3962400" cy="609600"/>
            <a:chOff x="4495800" y="1219198"/>
            <a:chExt cx="2524125" cy="608686"/>
          </a:xfrm>
        </p:grpSpPr>
        <p:sp>
          <p:nvSpPr>
            <p:cNvPr id="29706" name="TextBox 4">
              <a:extLst>
                <a:ext uri="{FF2B5EF4-FFF2-40B4-BE49-F238E27FC236}">
                  <a16:creationId xmlns:a16="http://schemas.microsoft.com/office/drawing/2014/main" id="{EF4096E7-78B1-476A-87AA-DC442BF72311}"/>
                </a:ext>
              </a:extLst>
            </p:cNvPr>
            <p:cNvSpPr txBox="1">
              <a:spLocks noChangeArrowheads="1"/>
            </p:cNvSpPr>
            <p:nvPr/>
          </p:nvSpPr>
          <p:spPr bwMode="auto">
            <a:xfrm>
              <a:off x="4572000" y="1219198"/>
              <a:ext cx="2447925" cy="36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Trust on Intention    </a:t>
              </a:r>
              <a:r>
                <a:rPr lang="en-US" altLang="en-US">
                  <a:sym typeface="Wingdings" panose="05000000000000000000" pitchFamily="2" charset="2"/>
                </a:rPr>
                <a:t> </a:t>
              </a:r>
              <a:r>
                <a:rPr lang="en-US" altLang="en-US"/>
                <a:t>Response</a:t>
              </a:r>
            </a:p>
          </p:txBody>
        </p:sp>
        <p:sp>
          <p:nvSpPr>
            <p:cNvPr id="6" name="Right Brace 5">
              <a:extLst>
                <a:ext uri="{FF2B5EF4-FFF2-40B4-BE49-F238E27FC236}">
                  <a16:creationId xmlns:a16="http://schemas.microsoft.com/office/drawing/2014/main" id="{C154E988-0B50-45BF-8E01-D4B3EAD21341}"/>
                </a:ext>
              </a:extLst>
            </p:cNvPr>
            <p:cNvSpPr/>
            <p:nvPr/>
          </p:nvSpPr>
          <p:spPr>
            <a:xfrm>
              <a:off x="4495800" y="1295284"/>
              <a:ext cx="29327" cy="532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grpSp>
      <p:grpSp>
        <p:nvGrpSpPr>
          <p:cNvPr id="3" name="Group 8">
            <a:extLst>
              <a:ext uri="{FF2B5EF4-FFF2-40B4-BE49-F238E27FC236}">
                <a16:creationId xmlns:a16="http://schemas.microsoft.com/office/drawing/2014/main" id="{BAB2C810-DD97-4296-ADA6-D25621B1D816}"/>
              </a:ext>
            </a:extLst>
          </p:cNvPr>
          <p:cNvGrpSpPr>
            <a:grpSpLocks/>
          </p:cNvGrpSpPr>
          <p:nvPr/>
        </p:nvGrpSpPr>
        <p:grpSpPr bwMode="auto">
          <a:xfrm>
            <a:off x="5486400" y="2133600"/>
            <a:ext cx="3962400" cy="914400"/>
            <a:chOff x="4495800" y="1600200"/>
            <a:chExt cx="4038600" cy="914400"/>
          </a:xfrm>
        </p:grpSpPr>
        <p:sp>
          <p:nvSpPr>
            <p:cNvPr id="7" name="Right Brace 6">
              <a:extLst>
                <a:ext uri="{FF2B5EF4-FFF2-40B4-BE49-F238E27FC236}">
                  <a16:creationId xmlns:a16="http://schemas.microsoft.com/office/drawing/2014/main" id="{17E4C4C4-EF8C-4EC6-8036-1C2A3B4F37BC}"/>
                </a:ext>
              </a:extLst>
            </p:cNvPr>
            <p:cNvSpPr/>
            <p:nvPr/>
          </p:nvSpPr>
          <p:spPr>
            <a:xfrm>
              <a:off x="4495800" y="1600200"/>
              <a:ext cx="45305" cy="9144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29705" name="TextBox 7">
              <a:extLst>
                <a:ext uri="{FF2B5EF4-FFF2-40B4-BE49-F238E27FC236}">
                  <a16:creationId xmlns:a16="http://schemas.microsoft.com/office/drawing/2014/main" id="{816263F1-922C-45FC-AA9E-5DC896958EDB}"/>
                </a:ext>
              </a:extLst>
            </p:cNvPr>
            <p:cNvSpPr txBox="1">
              <a:spLocks noChangeArrowheads="1"/>
            </p:cNvSpPr>
            <p:nvPr/>
          </p:nvSpPr>
          <p:spPr bwMode="auto">
            <a:xfrm>
              <a:off x="4572000" y="1895403"/>
              <a:ext cx="396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Doubt on Intention   </a:t>
              </a:r>
              <a:r>
                <a:rPr lang="en-US" altLang="en-US">
                  <a:solidFill>
                    <a:srgbClr val="FF0000"/>
                  </a:solidFill>
                  <a:sym typeface="Wingdings" panose="05000000000000000000" pitchFamily="2" charset="2"/>
                </a:rPr>
                <a:t> </a:t>
              </a:r>
              <a:r>
                <a:rPr lang="en-US" altLang="en-US">
                  <a:solidFill>
                    <a:srgbClr val="FF0000"/>
                  </a:solidFill>
                </a:rPr>
                <a:t>Reaction</a:t>
              </a:r>
            </a:p>
          </p:txBody>
        </p:sp>
      </p:grpSp>
      <p:pic>
        <p:nvPicPr>
          <p:cNvPr id="12" name="Picture 11">
            <a:extLst>
              <a:ext uri="{FF2B5EF4-FFF2-40B4-BE49-F238E27FC236}">
                <a16:creationId xmlns:a16="http://schemas.microsoft.com/office/drawing/2014/main" id="{81E710A6-9F6A-40CF-8E84-89C1C1797B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0" y="5242941"/>
            <a:ext cx="1166801" cy="1298536"/>
          </a:xfrm>
          <a:prstGeom prst="rect">
            <a:avLst/>
          </a:prstGeom>
        </p:spPr>
      </p:pic>
    </p:spTree>
    <p:extLst>
      <p:ext uri="{BB962C8B-B14F-4D97-AF65-F5344CB8AC3E}">
        <p14:creationId xmlns:p14="http://schemas.microsoft.com/office/powerpoint/2010/main" val="28117581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2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Some Common Misunderstandings about Trust</a:t>
            </a:r>
          </a:p>
        </p:txBody>
      </p:sp>
      <p:sp>
        <p:nvSpPr>
          <p:cNvPr id="3" name="Text Placeholder 2"/>
          <p:cNvSpPr>
            <a:spLocks noGrp="1"/>
          </p:cNvSpPr>
          <p:nvPr>
            <p:ph type="body" sz="quarter" idx="13"/>
          </p:nvPr>
        </p:nvSpPr>
        <p:spPr/>
        <p:txBody>
          <a:bodyPr/>
          <a:lstStyle/>
          <a:p>
            <a:pPr marL="0" indent="0">
              <a:buNone/>
            </a:pPr>
            <a:r>
              <a:rPr lang="en-IN" dirty="0"/>
              <a:t>Confusing trust and dependability</a:t>
            </a:r>
          </a:p>
          <a:p>
            <a:pPr marL="228600" lvl="1" indent="0">
              <a:buNone/>
            </a:pPr>
            <a:r>
              <a:rPr lang="en-IN" altLang="en-US" dirty="0"/>
              <a:t>Trust is based on understanding – is definite, does not change with time or person</a:t>
            </a:r>
          </a:p>
          <a:p>
            <a:pPr marL="228600" lvl="1" indent="0">
              <a:buNone/>
            </a:pPr>
            <a:r>
              <a:rPr lang="en-IN" altLang="en-US" dirty="0"/>
              <a:t>Dependability is based on events – can keep changing</a:t>
            </a:r>
          </a:p>
          <a:p>
            <a:pPr marL="0" indent="0">
              <a:buNone/>
            </a:pPr>
            <a:endParaRPr lang="en-IN" dirty="0"/>
          </a:p>
          <a:p>
            <a:pPr marL="0" indent="0">
              <a:buNone/>
            </a:pPr>
            <a:r>
              <a:rPr lang="en-IN" dirty="0"/>
              <a:t>Confusing intention and competence</a:t>
            </a:r>
          </a:p>
          <a:p>
            <a:pPr marL="228600" lvl="1" indent="0">
              <a:buNone/>
            </a:pPr>
            <a:r>
              <a:rPr lang="en-IN" dirty="0"/>
              <a:t>Intention = natural acceptance</a:t>
            </a:r>
          </a:p>
          <a:p>
            <a:pPr marL="228600" lvl="1" indent="0">
              <a:buNone/>
            </a:pPr>
            <a:r>
              <a:rPr lang="en-IN" dirty="0"/>
              <a:t>Competence = imagination guided by natural acceptance</a:t>
            </a:r>
          </a:p>
          <a:p>
            <a:pPr marL="0" indent="0">
              <a:buNone/>
            </a:pPr>
            <a:endParaRPr lang="en-IN" dirty="0"/>
          </a:p>
          <a:p>
            <a:pPr marL="0" indent="0">
              <a:buNone/>
            </a:pPr>
            <a:r>
              <a:rPr lang="en-IN" dirty="0"/>
              <a:t>and many others…</a:t>
            </a:r>
          </a:p>
          <a:p>
            <a:pPr marL="0" indent="0">
              <a:buNone/>
            </a:pPr>
            <a:endParaRPr lang="en-IN" dirty="0"/>
          </a:p>
        </p:txBody>
      </p:sp>
    </p:spTree>
    <p:extLst>
      <p:ext uri="{BB962C8B-B14F-4D97-AF65-F5344CB8AC3E}">
        <p14:creationId xmlns:p14="http://schemas.microsoft.com/office/powerpoint/2010/main" val="426528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9995E0E-5C62-48E5-A6E3-EC33BFB39263}"/>
              </a:ext>
            </a:extLst>
          </p:cNvPr>
          <p:cNvSpPr>
            <a:spLocks noGrp="1"/>
          </p:cNvSpPr>
          <p:nvPr>
            <p:ph sz="half" idx="1"/>
          </p:nvPr>
        </p:nvSpPr>
        <p:spPr>
          <a:xfrm>
            <a:off x="0" y="609600"/>
            <a:ext cx="6007100" cy="5943600"/>
          </a:xfrm>
        </p:spPr>
        <p:txBody>
          <a:bodyPr/>
          <a:lstStyle/>
          <a:p>
            <a:pPr algn="ctr">
              <a:buFont typeface="Arial" charset="0"/>
              <a:buNone/>
              <a:defRPr/>
            </a:pPr>
            <a:r>
              <a:rPr lang="en-GB" u="sng" dirty="0">
                <a:latin typeface="Arial" charset="0"/>
                <a:cs typeface="Arial" charset="0"/>
              </a:rPr>
              <a:t>About  your Natural Acceptance</a:t>
            </a:r>
          </a:p>
          <a:p>
            <a:pPr>
              <a:buFont typeface="Arial" charset="0"/>
              <a:buNone/>
              <a:defRPr/>
            </a:pPr>
            <a:endParaRPr lang="en-GB" sz="1200" u="sng" dirty="0">
              <a:latin typeface="Arial" charset="0"/>
              <a:cs typeface="Arial" charset="0"/>
            </a:endParaRPr>
          </a:p>
          <a:p>
            <a:pPr marL="457200" indent="-457200">
              <a:buFont typeface="Arial" panose="020B0604020202020204" pitchFamily="34" charset="0"/>
              <a:buNone/>
              <a:defRPr/>
            </a:pPr>
            <a:r>
              <a:rPr lang="en-GB" dirty="0">
                <a:latin typeface="Arial" charset="0"/>
                <a:cs typeface="Arial" charset="0"/>
              </a:rPr>
              <a:t>1a. I </a:t>
            </a:r>
            <a:r>
              <a:rPr lang="en-GB" dirty="0">
                <a:solidFill>
                  <a:srgbClr val="0000FF"/>
                </a:solidFill>
                <a:latin typeface="Arial" charset="0"/>
                <a:cs typeface="Arial" charset="0"/>
              </a:rPr>
              <a:t>want to </a:t>
            </a:r>
            <a:r>
              <a:rPr lang="en-GB" dirty="0">
                <a:latin typeface="Arial" charset="0"/>
                <a:cs typeface="Arial" charset="0"/>
              </a:rPr>
              <a:t>make myself happy </a:t>
            </a:r>
            <a:r>
              <a:rPr lang="en-GB" dirty="0">
                <a:solidFill>
                  <a:schemeClr val="bg1"/>
                </a:solidFill>
                <a:latin typeface="Arial" charset="0"/>
                <a:cs typeface="Arial" charset="0"/>
              </a:rPr>
              <a:t>always</a:t>
            </a:r>
          </a:p>
          <a:p>
            <a:pPr marL="457200" indent="-457200">
              <a:buFont typeface="Arial" panose="020B0604020202020204" pitchFamily="34" charset="0"/>
              <a:buNone/>
              <a:defRPr/>
            </a:pPr>
            <a:endParaRPr lang="en-GB" sz="1200" dirty="0">
              <a:latin typeface="Arial" charset="0"/>
              <a:cs typeface="Arial" charset="0"/>
            </a:endParaRPr>
          </a:p>
          <a:p>
            <a:pPr marL="457200" indent="-457200">
              <a:buFont typeface="Arial" panose="020B0604020202020204" pitchFamily="34" charset="0"/>
              <a:buNone/>
              <a:defRPr/>
            </a:pPr>
            <a:r>
              <a:rPr lang="en-GB" dirty="0">
                <a:latin typeface="Arial" charset="0"/>
                <a:cs typeface="Arial" charset="0"/>
              </a:rPr>
              <a:t>2a. I </a:t>
            </a:r>
            <a:r>
              <a:rPr lang="en-GB" dirty="0">
                <a:solidFill>
                  <a:srgbClr val="0000FF"/>
                </a:solidFill>
                <a:latin typeface="Arial" charset="0"/>
                <a:cs typeface="Arial" charset="0"/>
              </a:rPr>
              <a:t>want to </a:t>
            </a:r>
            <a:r>
              <a:rPr lang="en-GB" dirty="0">
                <a:latin typeface="Arial" charset="0"/>
                <a:cs typeface="Arial" charset="0"/>
              </a:rPr>
              <a:t>make the other happy </a:t>
            </a:r>
            <a:r>
              <a:rPr lang="en-GB" dirty="0">
                <a:solidFill>
                  <a:schemeClr val="bg1"/>
                </a:solidFill>
                <a:latin typeface="Arial" charset="0"/>
                <a:cs typeface="Arial" charset="0"/>
              </a:rPr>
              <a:t>always</a:t>
            </a:r>
          </a:p>
          <a:p>
            <a:pPr marL="457200" indent="-457200">
              <a:buFont typeface="Arial" panose="020B0604020202020204" pitchFamily="34" charset="0"/>
              <a:buNone/>
              <a:defRPr/>
            </a:pPr>
            <a:endParaRPr lang="en-US" sz="1100" dirty="0">
              <a:latin typeface="Arial" charset="0"/>
              <a:cs typeface="Arial" charset="0"/>
            </a:endParaRPr>
          </a:p>
          <a:p>
            <a:pPr marL="457200" indent="-457200">
              <a:buFont typeface="Arial" panose="020B0604020202020204" pitchFamily="34" charset="0"/>
              <a:buNone/>
              <a:defRPr/>
            </a:pPr>
            <a:r>
              <a:rPr lang="en-GB" dirty="0">
                <a:latin typeface="Arial" charset="0"/>
                <a:cs typeface="Arial" charset="0"/>
              </a:rPr>
              <a:t>3a. The other </a:t>
            </a:r>
            <a:r>
              <a:rPr lang="en-GB" dirty="0">
                <a:solidFill>
                  <a:srgbClr val="0000FF"/>
                </a:solidFill>
                <a:latin typeface="Arial" charset="0"/>
                <a:cs typeface="Arial" charset="0"/>
              </a:rPr>
              <a:t>wants to </a:t>
            </a:r>
            <a:r>
              <a:rPr lang="en-GB" dirty="0">
                <a:latin typeface="Arial" charset="0"/>
                <a:cs typeface="Arial" charset="0"/>
              </a:rPr>
              <a:t>make herself/himself happy </a:t>
            </a:r>
            <a:r>
              <a:rPr lang="en-GB" dirty="0">
                <a:solidFill>
                  <a:schemeClr val="bg1"/>
                </a:solidFill>
                <a:latin typeface="Arial" charset="0"/>
                <a:cs typeface="Arial" charset="0"/>
              </a:rPr>
              <a:t>always</a:t>
            </a:r>
          </a:p>
          <a:p>
            <a:pPr marL="457200" indent="-457200">
              <a:buFont typeface="Arial" panose="020B0604020202020204" pitchFamily="34" charset="0"/>
              <a:buNone/>
              <a:defRPr/>
            </a:pPr>
            <a:endParaRPr lang="en-US" sz="1100" dirty="0">
              <a:latin typeface="Arial" charset="0"/>
              <a:cs typeface="Arial" charset="0"/>
            </a:endParaRPr>
          </a:p>
          <a:p>
            <a:pPr marL="457200" indent="-457200">
              <a:buFont typeface="Arial" panose="020B0604020202020204" pitchFamily="34" charset="0"/>
              <a:buNone/>
              <a:defRPr/>
            </a:pPr>
            <a:r>
              <a:rPr lang="en-GB" dirty="0">
                <a:latin typeface="Arial" charset="0"/>
                <a:cs typeface="Arial" charset="0"/>
              </a:rPr>
              <a:t>4a. The other </a:t>
            </a:r>
            <a:r>
              <a:rPr lang="en-GB" dirty="0">
                <a:solidFill>
                  <a:srgbClr val="0000FF"/>
                </a:solidFill>
                <a:latin typeface="Arial" charset="0"/>
                <a:cs typeface="Arial" charset="0"/>
              </a:rPr>
              <a:t>wants to </a:t>
            </a:r>
            <a:r>
              <a:rPr lang="en-GB" dirty="0">
                <a:latin typeface="Arial" charset="0"/>
                <a:cs typeface="Arial" charset="0"/>
              </a:rPr>
              <a:t>make me happy </a:t>
            </a:r>
            <a:r>
              <a:rPr lang="en-GB" dirty="0">
                <a:solidFill>
                  <a:schemeClr val="bg1"/>
                </a:solidFill>
                <a:latin typeface="Arial" charset="0"/>
                <a:cs typeface="Arial" charset="0"/>
              </a:rPr>
              <a:t>always</a:t>
            </a:r>
            <a:endParaRPr lang="en-GB" dirty="0">
              <a:solidFill>
                <a:schemeClr val="bg1"/>
              </a:solidFill>
            </a:endParaRPr>
          </a:p>
        </p:txBody>
      </p:sp>
      <p:sp>
        <p:nvSpPr>
          <p:cNvPr id="6" name="Content Placeholder 5">
            <a:extLst>
              <a:ext uri="{FF2B5EF4-FFF2-40B4-BE49-F238E27FC236}">
                <a16:creationId xmlns:a16="http://schemas.microsoft.com/office/drawing/2014/main" id="{96AD92EC-5F97-4747-B195-E7F99E313401}"/>
              </a:ext>
            </a:extLst>
          </p:cNvPr>
          <p:cNvSpPr>
            <a:spLocks noGrp="1"/>
          </p:cNvSpPr>
          <p:nvPr>
            <p:ph sz="half" idx="2"/>
          </p:nvPr>
        </p:nvSpPr>
        <p:spPr>
          <a:xfrm>
            <a:off x="6210300" y="609600"/>
            <a:ext cx="5981700" cy="5943600"/>
          </a:xfrm>
        </p:spPr>
        <p:txBody>
          <a:bodyPr/>
          <a:lstStyle/>
          <a:p>
            <a:pPr algn="ctr">
              <a:lnSpc>
                <a:spcPct val="130000"/>
              </a:lnSpc>
              <a:buFont typeface="Symbol" pitchFamily="18" charset="2"/>
              <a:buNone/>
              <a:defRPr/>
            </a:pPr>
            <a:r>
              <a:rPr lang="en-GB" u="sng" dirty="0">
                <a:latin typeface="Arial" charset="0"/>
                <a:cs typeface="Arial" charset="0"/>
              </a:rPr>
              <a:t>About your Competence</a:t>
            </a:r>
          </a:p>
          <a:p>
            <a:pPr>
              <a:lnSpc>
                <a:spcPct val="130000"/>
              </a:lnSpc>
              <a:buFont typeface="Symbol" pitchFamily="18" charset="2"/>
              <a:buNone/>
              <a:defRPr/>
            </a:pPr>
            <a:endParaRPr lang="en-GB" sz="500" u="sng" dirty="0">
              <a:latin typeface="Arial" charset="0"/>
              <a:cs typeface="Arial" charset="0"/>
            </a:endParaRPr>
          </a:p>
          <a:p>
            <a:pPr marL="457200" indent="-457200">
              <a:lnSpc>
                <a:spcPct val="130000"/>
              </a:lnSpc>
              <a:buFont typeface="Arial" panose="020B0604020202020204" pitchFamily="34" charset="0"/>
              <a:buNone/>
              <a:defRPr/>
            </a:pPr>
            <a:r>
              <a:rPr lang="en-GB" dirty="0">
                <a:latin typeface="Arial" charset="0"/>
                <a:cs typeface="Arial" charset="0"/>
              </a:rPr>
              <a:t>1b. I </a:t>
            </a:r>
            <a:r>
              <a:rPr lang="en-GB" dirty="0">
                <a:solidFill>
                  <a:srgbClr val="0000FF"/>
                </a:solidFill>
                <a:latin typeface="Arial" charset="0"/>
                <a:cs typeface="Arial" charset="0"/>
              </a:rPr>
              <a:t>am able to </a:t>
            </a:r>
            <a:r>
              <a:rPr lang="en-GB" dirty="0">
                <a:latin typeface="Arial" charset="0"/>
                <a:cs typeface="Arial" charset="0"/>
              </a:rPr>
              <a:t>make myself  always happy </a:t>
            </a:r>
          </a:p>
          <a:p>
            <a:pPr marL="457200" indent="-457200">
              <a:lnSpc>
                <a:spcPct val="130000"/>
              </a:lnSpc>
              <a:buFont typeface="Arial" panose="020B0604020202020204" pitchFamily="34" charset="0"/>
              <a:buNone/>
              <a:defRPr/>
            </a:pPr>
            <a:endParaRPr lang="en-GB" sz="400" dirty="0">
              <a:latin typeface="Arial" charset="0"/>
              <a:cs typeface="Arial" charset="0"/>
            </a:endParaRPr>
          </a:p>
          <a:p>
            <a:pPr marL="457200" indent="-457200">
              <a:lnSpc>
                <a:spcPct val="130000"/>
              </a:lnSpc>
              <a:buFont typeface="Arial" panose="020B0604020202020204" pitchFamily="34" charset="0"/>
              <a:buNone/>
              <a:defRPr/>
            </a:pPr>
            <a:r>
              <a:rPr lang="en-GB" dirty="0">
                <a:latin typeface="Arial" charset="0"/>
                <a:cs typeface="Arial" charset="0"/>
              </a:rPr>
              <a:t>2b. I </a:t>
            </a:r>
            <a:r>
              <a:rPr lang="en-GB" dirty="0">
                <a:solidFill>
                  <a:srgbClr val="0000FF"/>
                </a:solidFill>
                <a:latin typeface="Arial" charset="0"/>
                <a:cs typeface="Arial" charset="0"/>
              </a:rPr>
              <a:t>am able to </a:t>
            </a:r>
            <a:r>
              <a:rPr lang="en-GB" dirty="0">
                <a:latin typeface="Arial" charset="0"/>
                <a:cs typeface="Arial" charset="0"/>
              </a:rPr>
              <a:t>make the other always happy</a:t>
            </a:r>
          </a:p>
          <a:p>
            <a:pPr marL="457200" indent="-457200">
              <a:lnSpc>
                <a:spcPct val="130000"/>
              </a:lnSpc>
              <a:buFont typeface="Arial" panose="020B0604020202020204" pitchFamily="34" charset="0"/>
              <a:buNone/>
              <a:defRPr/>
            </a:pPr>
            <a:endParaRPr lang="en-GB" sz="400" dirty="0">
              <a:latin typeface="Arial" charset="0"/>
              <a:cs typeface="Arial" charset="0"/>
            </a:endParaRPr>
          </a:p>
          <a:p>
            <a:pPr marL="457200" indent="-457200">
              <a:lnSpc>
                <a:spcPct val="130000"/>
              </a:lnSpc>
              <a:buFont typeface="Arial" panose="020B0604020202020204" pitchFamily="34" charset="0"/>
              <a:buNone/>
              <a:defRPr/>
            </a:pPr>
            <a:r>
              <a:rPr lang="en-GB" dirty="0">
                <a:latin typeface="Arial" charset="0"/>
                <a:cs typeface="Arial" charset="0"/>
              </a:rPr>
              <a:t>3b. The other </a:t>
            </a:r>
            <a:r>
              <a:rPr lang="en-GB" dirty="0">
                <a:solidFill>
                  <a:srgbClr val="0000FF"/>
                </a:solidFill>
                <a:latin typeface="Arial" charset="0"/>
                <a:cs typeface="Arial" charset="0"/>
              </a:rPr>
              <a:t>is able to </a:t>
            </a:r>
            <a:r>
              <a:rPr lang="en-GB" dirty="0">
                <a:latin typeface="Arial" charset="0"/>
                <a:cs typeface="Arial" charset="0"/>
              </a:rPr>
              <a:t>make herself/himself  always happy</a:t>
            </a:r>
          </a:p>
          <a:p>
            <a:pPr marL="457200" indent="-457200">
              <a:lnSpc>
                <a:spcPct val="130000"/>
              </a:lnSpc>
              <a:buFont typeface="Arial" panose="020B0604020202020204" pitchFamily="34" charset="0"/>
              <a:buNone/>
              <a:defRPr/>
            </a:pPr>
            <a:r>
              <a:rPr lang="en-GB" dirty="0">
                <a:latin typeface="Arial" charset="0"/>
                <a:cs typeface="Arial" charset="0"/>
              </a:rPr>
              <a:t>4b. The other </a:t>
            </a:r>
            <a:r>
              <a:rPr lang="en-GB" dirty="0">
                <a:solidFill>
                  <a:srgbClr val="0000FF"/>
                </a:solidFill>
                <a:latin typeface="Arial" charset="0"/>
                <a:cs typeface="Arial" charset="0"/>
              </a:rPr>
              <a:t>is able to </a:t>
            </a:r>
            <a:r>
              <a:rPr lang="en-GB" dirty="0">
                <a:latin typeface="Arial" charset="0"/>
                <a:cs typeface="Arial" charset="0"/>
              </a:rPr>
              <a:t>make me  always happy</a:t>
            </a:r>
          </a:p>
          <a:p>
            <a:pPr>
              <a:buFont typeface="Arial" charset="0"/>
              <a:buNone/>
              <a:defRPr/>
            </a:pPr>
            <a:endParaRPr lang="en-GB" dirty="0"/>
          </a:p>
        </p:txBody>
      </p:sp>
      <p:sp>
        <p:nvSpPr>
          <p:cNvPr id="31748" name="Title 3">
            <a:extLst>
              <a:ext uri="{FF2B5EF4-FFF2-40B4-BE49-F238E27FC236}">
                <a16:creationId xmlns:a16="http://schemas.microsoft.com/office/drawing/2014/main" id="{ECF1EC0E-F2E6-40A7-839D-BE6FB5220CF5}"/>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Trust: To have the clarity that the other intends to make me happy</a:t>
            </a:r>
            <a:endParaRPr lang="en-GB" altLang="en-US"/>
          </a:p>
        </p:txBody>
      </p:sp>
      <p:sp>
        <p:nvSpPr>
          <p:cNvPr id="31751" name="TextBox 6">
            <a:extLst>
              <a:ext uri="{FF2B5EF4-FFF2-40B4-BE49-F238E27FC236}">
                <a16:creationId xmlns:a16="http://schemas.microsoft.com/office/drawing/2014/main" id="{FCE1AB27-435D-44CE-8490-6C8538FFF294}"/>
              </a:ext>
            </a:extLst>
          </p:cNvPr>
          <p:cNvSpPr txBox="1">
            <a:spLocks noChangeArrowheads="1"/>
          </p:cNvSpPr>
          <p:nvPr/>
        </p:nvSpPr>
        <p:spPr bwMode="auto">
          <a:xfrm>
            <a:off x="5791200" y="1246188"/>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a:t>
            </a:r>
          </a:p>
        </p:txBody>
      </p:sp>
      <p:sp>
        <p:nvSpPr>
          <p:cNvPr id="31752" name="TextBox 7">
            <a:extLst>
              <a:ext uri="{FF2B5EF4-FFF2-40B4-BE49-F238E27FC236}">
                <a16:creationId xmlns:a16="http://schemas.microsoft.com/office/drawing/2014/main" id="{F9AFAE70-DF39-4DC8-AD17-6B6C3BD7883B}"/>
              </a:ext>
            </a:extLst>
          </p:cNvPr>
          <p:cNvSpPr txBox="1">
            <a:spLocks noChangeArrowheads="1"/>
          </p:cNvSpPr>
          <p:nvPr/>
        </p:nvSpPr>
        <p:spPr bwMode="auto">
          <a:xfrm>
            <a:off x="11811000" y="1287463"/>
            <a:ext cx="533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solidFill>
                  <a:srgbClr val="FF0000"/>
                </a:solidFill>
              </a:rPr>
              <a:t>?</a:t>
            </a:r>
          </a:p>
        </p:txBody>
      </p:sp>
      <p:cxnSp>
        <p:nvCxnSpPr>
          <p:cNvPr id="11" name="Straight Connector 10">
            <a:extLst>
              <a:ext uri="{FF2B5EF4-FFF2-40B4-BE49-F238E27FC236}">
                <a16:creationId xmlns:a16="http://schemas.microsoft.com/office/drawing/2014/main" id="{C598803C-01A1-4E01-8AAA-B0791F18231E}"/>
              </a:ext>
            </a:extLst>
          </p:cNvPr>
          <p:cNvCxnSpPr/>
          <p:nvPr/>
        </p:nvCxnSpPr>
        <p:spPr>
          <a:xfrm rot="16200000" flipH="1">
            <a:off x="31242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
        <p:nvSpPr>
          <p:cNvPr id="31754" name="TextBox 14">
            <a:extLst>
              <a:ext uri="{FF2B5EF4-FFF2-40B4-BE49-F238E27FC236}">
                <a16:creationId xmlns:a16="http://schemas.microsoft.com/office/drawing/2014/main" id="{DA781301-34D7-4CD8-BFF2-CBB59C081D6F}"/>
              </a:ext>
            </a:extLst>
          </p:cNvPr>
          <p:cNvSpPr txBox="1">
            <a:spLocks noChangeArrowheads="1"/>
          </p:cNvSpPr>
          <p:nvPr/>
        </p:nvSpPr>
        <p:spPr bwMode="auto">
          <a:xfrm>
            <a:off x="11811000" y="1905000"/>
            <a:ext cx="533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solidFill>
                  <a:srgbClr val="FF0000"/>
                </a:solidFill>
              </a:rPr>
              <a:t>?</a:t>
            </a:r>
          </a:p>
        </p:txBody>
      </p:sp>
      <p:sp>
        <p:nvSpPr>
          <p:cNvPr id="31755" name="TextBox 15">
            <a:extLst>
              <a:ext uri="{FF2B5EF4-FFF2-40B4-BE49-F238E27FC236}">
                <a16:creationId xmlns:a16="http://schemas.microsoft.com/office/drawing/2014/main" id="{D1DAFCEB-E88A-4E7F-B41C-CDE42A2A92A2}"/>
              </a:ext>
            </a:extLst>
          </p:cNvPr>
          <p:cNvSpPr txBox="1">
            <a:spLocks noChangeArrowheads="1"/>
          </p:cNvSpPr>
          <p:nvPr/>
        </p:nvSpPr>
        <p:spPr bwMode="auto">
          <a:xfrm>
            <a:off x="11811000" y="2465388"/>
            <a:ext cx="533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solidFill>
                  <a:srgbClr val="FF0000"/>
                </a:solidFill>
              </a:rPr>
              <a:t>?</a:t>
            </a:r>
          </a:p>
        </p:txBody>
      </p:sp>
      <p:sp>
        <p:nvSpPr>
          <p:cNvPr id="31756" name="TextBox 16">
            <a:extLst>
              <a:ext uri="{FF2B5EF4-FFF2-40B4-BE49-F238E27FC236}">
                <a16:creationId xmlns:a16="http://schemas.microsoft.com/office/drawing/2014/main" id="{C90A8894-A35C-4F95-B395-0255ACFC1DBD}"/>
              </a:ext>
            </a:extLst>
          </p:cNvPr>
          <p:cNvSpPr txBox="1">
            <a:spLocks noChangeArrowheads="1"/>
          </p:cNvSpPr>
          <p:nvPr/>
        </p:nvSpPr>
        <p:spPr bwMode="auto">
          <a:xfrm>
            <a:off x="11734800" y="3429000"/>
            <a:ext cx="533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solidFill>
                  <a:srgbClr val="FF0000"/>
                </a:solidFill>
              </a:rPr>
              <a:t>??</a:t>
            </a:r>
          </a:p>
        </p:txBody>
      </p:sp>
      <p:sp>
        <p:nvSpPr>
          <p:cNvPr id="31757" name="TextBox 17">
            <a:extLst>
              <a:ext uri="{FF2B5EF4-FFF2-40B4-BE49-F238E27FC236}">
                <a16:creationId xmlns:a16="http://schemas.microsoft.com/office/drawing/2014/main" id="{4FDFA1CC-9B35-46CC-8787-6413629406B2}"/>
              </a:ext>
            </a:extLst>
          </p:cNvPr>
          <p:cNvSpPr txBox="1">
            <a:spLocks noChangeArrowheads="1"/>
          </p:cNvSpPr>
          <p:nvPr/>
        </p:nvSpPr>
        <p:spPr bwMode="auto">
          <a:xfrm>
            <a:off x="5715000" y="33020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t>√</a:t>
            </a:r>
          </a:p>
        </p:txBody>
      </p:sp>
      <p:sp>
        <p:nvSpPr>
          <p:cNvPr id="31758" name="TextBox 18">
            <a:extLst>
              <a:ext uri="{FF2B5EF4-FFF2-40B4-BE49-F238E27FC236}">
                <a16:creationId xmlns:a16="http://schemas.microsoft.com/office/drawing/2014/main" id="{A9963D27-6317-4C52-9F3C-930C3EDEDC88}"/>
              </a:ext>
            </a:extLst>
          </p:cNvPr>
          <p:cNvSpPr txBox="1">
            <a:spLocks noChangeArrowheads="1"/>
          </p:cNvSpPr>
          <p:nvPr/>
        </p:nvSpPr>
        <p:spPr bwMode="auto">
          <a:xfrm>
            <a:off x="5791200" y="19050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a:t>
            </a:r>
          </a:p>
        </p:txBody>
      </p:sp>
      <p:sp>
        <p:nvSpPr>
          <p:cNvPr id="31759" name="TextBox 19">
            <a:extLst>
              <a:ext uri="{FF2B5EF4-FFF2-40B4-BE49-F238E27FC236}">
                <a16:creationId xmlns:a16="http://schemas.microsoft.com/office/drawing/2014/main" id="{2BF3B3BD-671F-4C70-898A-DC01AD40AF37}"/>
              </a:ext>
            </a:extLst>
          </p:cNvPr>
          <p:cNvSpPr txBox="1">
            <a:spLocks noChangeArrowheads="1"/>
          </p:cNvSpPr>
          <p:nvPr/>
        </p:nvSpPr>
        <p:spPr bwMode="auto">
          <a:xfrm>
            <a:off x="5791200" y="25146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a:t>
            </a:r>
          </a:p>
        </p:txBody>
      </p:sp>
      <p:sp>
        <p:nvSpPr>
          <p:cNvPr id="22" name="Oval 21">
            <a:extLst>
              <a:ext uri="{FF2B5EF4-FFF2-40B4-BE49-F238E27FC236}">
                <a16:creationId xmlns:a16="http://schemas.microsoft.com/office/drawing/2014/main" id="{782F7EAA-032F-436B-8771-12FF161261BA}"/>
              </a:ext>
            </a:extLst>
          </p:cNvPr>
          <p:cNvSpPr/>
          <p:nvPr/>
        </p:nvSpPr>
        <p:spPr>
          <a:xfrm flipH="1">
            <a:off x="5561013" y="3208338"/>
            <a:ext cx="73025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Oval 22">
            <a:extLst>
              <a:ext uri="{FF2B5EF4-FFF2-40B4-BE49-F238E27FC236}">
                <a16:creationId xmlns:a16="http://schemas.microsoft.com/office/drawing/2014/main" id="{B020F02F-D961-4E62-B8BD-05C6BEC972D8}"/>
              </a:ext>
            </a:extLst>
          </p:cNvPr>
          <p:cNvSpPr/>
          <p:nvPr/>
        </p:nvSpPr>
        <p:spPr>
          <a:xfrm flipH="1">
            <a:off x="5561013" y="1065213"/>
            <a:ext cx="73025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Rectangle 25">
            <a:extLst>
              <a:ext uri="{FF2B5EF4-FFF2-40B4-BE49-F238E27FC236}">
                <a16:creationId xmlns:a16="http://schemas.microsoft.com/office/drawing/2014/main" id="{D688E602-2904-4552-A868-0AAF97E745CD}"/>
              </a:ext>
            </a:extLst>
          </p:cNvPr>
          <p:cNvSpPr/>
          <p:nvPr/>
        </p:nvSpPr>
        <p:spPr>
          <a:xfrm>
            <a:off x="6265863" y="1066800"/>
            <a:ext cx="5864225"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 name="Rectangle 26">
            <a:extLst>
              <a:ext uri="{FF2B5EF4-FFF2-40B4-BE49-F238E27FC236}">
                <a16:creationId xmlns:a16="http://schemas.microsoft.com/office/drawing/2014/main" id="{E05D6BCE-CAC2-4802-84CE-4690A8B6ACAE}"/>
              </a:ext>
            </a:extLst>
          </p:cNvPr>
          <p:cNvSpPr/>
          <p:nvPr/>
        </p:nvSpPr>
        <p:spPr>
          <a:xfrm>
            <a:off x="6267450" y="2468563"/>
            <a:ext cx="5864225" cy="1828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Arc 23">
            <a:extLst>
              <a:ext uri="{FF2B5EF4-FFF2-40B4-BE49-F238E27FC236}">
                <a16:creationId xmlns:a16="http://schemas.microsoft.com/office/drawing/2014/main" id="{5833E2AD-96DD-4F9B-AA48-03722AF40141}"/>
              </a:ext>
            </a:extLst>
          </p:cNvPr>
          <p:cNvSpPr/>
          <p:nvPr/>
        </p:nvSpPr>
        <p:spPr>
          <a:xfrm rot="16200000">
            <a:off x="4457700" y="1866900"/>
            <a:ext cx="2209800" cy="1371600"/>
          </a:xfrm>
          <a:prstGeom prst="arc">
            <a:avLst>
              <a:gd name="adj1" fmla="val 10935289"/>
              <a:gd name="adj2" fmla="val 53442"/>
            </a:avLst>
          </a:prstGeom>
          <a:ln>
            <a:solidFill>
              <a:schemeClr val="tx1"/>
            </a:solidFill>
            <a:prstDash val="dash"/>
            <a:headEnd type="arrow"/>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21" name="Rectangle 6">
            <a:extLst>
              <a:ext uri="{FF2B5EF4-FFF2-40B4-BE49-F238E27FC236}">
                <a16:creationId xmlns:a16="http://schemas.microsoft.com/office/drawing/2014/main" id="{28A472E4-6128-4E21-A701-F33A741E6492}"/>
              </a:ext>
            </a:extLst>
          </p:cNvPr>
          <p:cNvSpPr>
            <a:spLocks noChangeArrowheads="1"/>
          </p:cNvSpPr>
          <p:nvPr/>
        </p:nvSpPr>
        <p:spPr bwMode="auto">
          <a:xfrm>
            <a:off x="679451" y="5734050"/>
            <a:ext cx="4648200" cy="97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30000"/>
              </a:lnSpc>
              <a:buFont typeface="Symbol" panose="05050102010706020507" pitchFamily="18" charset="2"/>
              <a:buNone/>
            </a:pPr>
            <a:r>
              <a:rPr lang="en-GB" altLang="en-US" sz="2200" u="sng" dirty="0">
                <a:solidFill>
                  <a:srgbClr val="FF0000"/>
                </a:solidFill>
                <a:cs typeface="Arial" panose="020B0604020202020204" pitchFamily="34" charset="0"/>
              </a:rPr>
              <a:t>Intention – Natural Acceptance</a:t>
            </a:r>
          </a:p>
          <a:p>
            <a:pPr algn="ctr" eaLnBrk="1" hangingPunct="1">
              <a:lnSpc>
                <a:spcPct val="130000"/>
              </a:lnSpc>
              <a:buFont typeface="Symbol" panose="05050102010706020507" pitchFamily="18" charset="2"/>
              <a:buNone/>
            </a:pPr>
            <a:r>
              <a:rPr lang="en-US" altLang="en-US" sz="2200" dirty="0">
                <a:solidFill>
                  <a:srgbClr val="000000"/>
                </a:solidFill>
                <a:cs typeface="Arial" panose="020B0604020202020204" pitchFamily="34" charset="0"/>
              </a:rPr>
              <a:t>What You Really Want to Be</a:t>
            </a:r>
            <a:endParaRPr lang="en-GB" altLang="en-US" sz="2200" dirty="0">
              <a:solidFill>
                <a:srgbClr val="000000"/>
              </a:solidFill>
            </a:endParaRPr>
          </a:p>
        </p:txBody>
      </p:sp>
      <p:sp>
        <p:nvSpPr>
          <p:cNvPr id="25" name="Rectangle 7">
            <a:extLst>
              <a:ext uri="{FF2B5EF4-FFF2-40B4-BE49-F238E27FC236}">
                <a16:creationId xmlns:a16="http://schemas.microsoft.com/office/drawing/2014/main" id="{B9769C80-0ADC-47E9-A7B8-EBDE1FE631F0}"/>
              </a:ext>
            </a:extLst>
          </p:cNvPr>
          <p:cNvSpPr>
            <a:spLocks noChangeArrowheads="1"/>
          </p:cNvSpPr>
          <p:nvPr/>
        </p:nvSpPr>
        <p:spPr bwMode="auto">
          <a:xfrm>
            <a:off x="6686551" y="5745163"/>
            <a:ext cx="4572000" cy="97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30000"/>
              </a:lnSpc>
              <a:buFont typeface="Symbol" panose="05050102010706020507" pitchFamily="18" charset="2"/>
              <a:buNone/>
            </a:pPr>
            <a:r>
              <a:rPr lang="en-GB" altLang="en-US" sz="2200" u="sng" dirty="0">
                <a:solidFill>
                  <a:srgbClr val="FF0000"/>
                </a:solidFill>
                <a:cs typeface="Arial" panose="020B0604020202020204" pitchFamily="34" charset="0"/>
              </a:rPr>
              <a:t>Competence</a:t>
            </a:r>
          </a:p>
          <a:p>
            <a:pPr algn="ctr" eaLnBrk="1" hangingPunct="1">
              <a:lnSpc>
                <a:spcPct val="130000"/>
              </a:lnSpc>
              <a:buFont typeface="Symbol" panose="05050102010706020507" pitchFamily="18" charset="2"/>
              <a:buNone/>
            </a:pPr>
            <a:r>
              <a:rPr lang="en-GB" altLang="en-US" sz="2200" dirty="0">
                <a:solidFill>
                  <a:srgbClr val="000000"/>
                </a:solidFill>
                <a:cs typeface="Arial" panose="020B0604020202020204" pitchFamily="34" charset="0"/>
              </a:rPr>
              <a:t>What You Are (Your Imagination)</a:t>
            </a:r>
            <a:endParaRPr lang="en-GB" altLang="en-US" sz="2200" dirty="0">
              <a:solidFill>
                <a:srgbClr val="000000"/>
              </a:solidFill>
            </a:endParaRPr>
          </a:p>
        </p:txBody>
      </p:sp>
    </p:spTree>
    <p:extLst>
      <p:ext uri="{BB962C8B-B14F-4D97-AF65-F5344CB8AC3E}">
        <p14:creationId xmlns:p14="http://schemas.microsoft.com/office/powerpoint/2010/main" val="1682060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a:extLst>
              <a:ext uri="{FF2B5EF4-FFF2-40B4-BE49-F238E27FC236}">
                <a16:creationId xmlns:a16="http://schemas.microsoft.com/office/drawing/2014/main" id="{272F6989-A204-4A05-86DC-E01514EF4C53}"/>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US" altLang="en-US" dirty="0"/>
              <a:t>The glass broke by accident</a:t>
            </a:r>
          </a:p>
          <a:p>
            <a:pPr>
              <a:buFont typeface="Arial" panose="020B0604020202020204" pitchFamily="34" charset="0"/>
              <a:buNone/>
            </a:pPr>
            <a:endParaRPr lang="en-US" altLang="en-US" dirty="0"/>
          </a:p>
          <a:p>
            <a:pPr>
              <a:buFont typeface="Arial" panose="020B0604020202020204" pitchFamily="34" charset="0"/>
              <a:buNone/>
            </a:pPr>
            <a:r>
              <a:rPr lang="en-US" altLang="en-US" dirty="0"/>
              <a:t>Even if the other makes the same mistake 100 times…</a:t>
            </a:r>
          </a:p>
          <a:p>
            <a:pPr marL="457200" lvl="2">
              <a:buFont typeface="Arial" panose="020B0604020202020204" pitchFamily="34" charset="0"/>
              <a:buNone/>
            </a:pPr>
            <a:r>
              <a:rPr lang="en-US" altLang="en-US" dirty="0"/>
              <a:t>– I am clear about his intention</a:t>
            </a:r>
          </a:p>
          <a:p>
            <a:pPr lvl="1">
              <a:buFont typeface="Arial" panose="020B0604020202020204" pitchFamily="34" charset="0"/>
              <a:buNone/>
            </a:pPr>
            <a:r>
              <a:rPr lang="en-US" altLang="en-US" dirty="0"/>
              <a:t>– I know the mistake is due to lack of competence, not a lack of intention</a:t>
            </a:r>
          </a:p>
          <a:p>
            <a:pPr lvl="1">
              <a:buFont typeface="Arial" panose="020B0604020202020204" pitchFamily="34" charset="0"/>
              <a:buNone/>
            </a:pPr>
            <a:r>
              <a:rPr lang="en-US" altLang="en-US" dirty="0"/>
              <a:t>– I make effort to help improve his competence with a feeling of affection</a:t>
            </a:r>
          </a:p>
          <a:p>
            <a:pPr lvl="1">
              <a:buFont typeface="Arial" panose="020B0604020202020204" pitchFamily="34" charset="0"/>
              <a:buNone/>
            </a:pPr>
            <a:r>
              <a:rPr lang="en-US" altLang="en-US" dirty="0">
                <a:solidFill>
                  <a:srgbClr val="1E00AA"/>
                </a:solidFill>
              </a:rPr>
              <a:t>I know that “he may have difficulty understanding </a:t>
            </a:r>
            <a:r>
              <a:rPr lang="en-US" altLang="en-US" dirty="0">
                <a:solidFill>
                  <a:srgbClr val="FF0000"/>
                </a:solidFill>
              </a:rPr>
              <a:t>(due to lack of his competence) </a:t>
            </a:r>
            <a:r>
              <a:rPr lang="en-US" altLang="en-US" dirty="0">
                <a:solidFill>
                  <a:srgbClr val="1E00AA"/>
                </a:solidFill>
              </a:rPr>
              <a:t>… and also, I may have difficulty  in explaining </a:t>
            </a:r>
            <a:r>
              <a:rPr lang="en-US" altLang="en-US" dirty="0">
                <a:solidFill>
                  <a:srgbClr val="FF0000"/>
                </a:solidFill>
              </a:rPr>
              <a:t>(due to lack of my competence)…”</a:t>
            </a:r>
          </a:p>
        </p:txBody>
      </p:sp>
      <p:sp>
        <p:nvSpPr>
          <p:cNvPr id="33795" name="Content Placeholder 2">
            <a:extLst>
              <a:ext uri="{FF2B5EF4-FFF2-40B4-BE49-F238E27FC236}">
                <a16:creationId xmlns:a16="http://schemas.microsoft.com/office/drawing/2014/main" id="{A2A9A533-64A1-435E-9C53-07E25E5AC1DA}"/>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US" altLang="en-US"/>
              <a:t>The glass broke by accident</a:t>
            </a:r>
          </a:p>
          <a:p>
            <a:pPr>
              <a:buFont typeface="Arial" panose="020B0604020202020204" pitchFamily="34" charset="0"/>
              <a:buNone/>
            </a:pPr>
            <a:endParaRPr lang="en-US" altLang="en-US"/>
          </a:p>
          <a:p>
            <a:pPr>
              <a:buFont typeface="Arial" panose="020B0604020202020204" pitchFamily="34" charset="0"/>
              <a:buNone/>
            </a:pPr>
            <a:r>
              <a:rPr lang="en-US" altLang="en-US"/>
              <a:t>When I make a mistake even once…</a:t>
            </a:r>
          </a:p>
          <a:p>
            <a:pPr lvl="1">
              <a:buFont typeface="Arial" panose="020B0604020202020204" pitchFamily="34" charset="0"/>
              <a:buNone/>
            </a:pPr>
            <a:r>
              <a:rPr lang="en-US" altLang="en-US"/>
              <a:t>– I am clear about my intention</a:t>
            </a:r>
          </a:p>
          <a:p>
            <a:pPr lvl="1">
              <a:buFont typeface="Arial" panose="020B0604020202020204" pitchFamily="34" charset="0"/>
              <a:buNone/>
            </a:pPr>
            <a:r>
              <a:rPr lang="en-US" altLang="en-US"/>
              <a:t>– I know the mistake is due to lack of competence, not a lack of intention</a:t>
            </a:r>
          </a:p>
          <a:p>
            <a:pPr lvl="1">
              <a:buFont typeface="Arial" panose="020B0604020202020204" pitchFamily="34" charset="0"/>
              <a:buNone/>
            </a:pPr>
            <a:r>
              <a:rPr lang="en-US" altLang="en-US"/>
              <a:t>– I make effort to improve my own competence (I am willing to learn)</a:t>
            </a:r>
          </a:p>
        </p:txBody>
      </p:sp>
      <p:sp>
        <p:nvSpPr>
          <p:cNvPr id="33796" name="Title 3">
            <a:extLst>
              <a:ext uri="{FF2B5EF4-FFF2-40B4-BE49-F238E27FC236}">
                <a16:creationId xmlns:a16="http://schemas.microsoft.com/office/drawing/2014/main" id="{083F9036-C766-4C28-9504-76793148B9B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About the Other					About Myself</a:t>
            </a:r>
            <a:endParaRPr lang="en-GB" altLang="en-US"/>
          </a:p>
        </p:txBody>
      </p:sp>
      <p:cxnSp>
        <p:nvCxnSpPr>
          <p:cNvPr id="5" name="Straight Connector 4">
            <a:extLst>
              <a:ext uri="{FF2B5EF4-FFF2-40B4-BE49-F238E27FC236}">
                <a16:creationId xmlns:a16="http://schemas.microsoft.com/office/drawing/2014/main" id="{006B3615-3C55-4F78-A872-1521A3B4CE14}"/>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99F7A95-0184-4452-A38A-9A6978E0F8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9510" y="5258522"/>
            <a:ext cx="1166801" cy="1298536"/>
          </a:xfrm>
          <a:prstGeom prst="rect">
            <a:avLst/>
          </a:prstGeom>
        </p:spPr>
      </p:pic>
      <p:sp>
        <p:nvSpPr>
          <p:cNvPr id="9" name="TextBox 21">
            <a:extLst>
              <a:ext uri="{FF2B5EF4-FFF2-40B4-BE49-F238E27FC236}">
                <a16:creationId xmlns:a16="http://schemas.microsoft.com/office/drawing/2014/main" id="{3170E6C6-393F-4EC1-8008-80CD3403F9FC}"/>
              </a:ext>
            </a:extLst>
          </p:cNvPr>
          <p:cNvSpPr txBox="1">
            <a:spLocks noChangeArrowheads="1"/>
          </p:cNvSpPr>
          <p:nvPr/>
        </p:nvSpPr>
        <p:spPr bwMode="auto">
          <a:xfrm>
            <a:off x="1524000" y="6122988"/>
            <a:ext cx="9144000" cy="430212"/>
          </a:xfrm>
          <a:prstGeom prst="rect">
            <a:avLst/>
          </a:prstGeom>
          <a:solidFill>
            <a:schemeClr val="bg1">
              <a:lumMod val="95000"/>
            </a:schemeClr>
          </a:solidFill>
          <a:ln w="9525">
            <a:solidFill>
              <a:schemeClr val="tx1"/>
            </a:solidFill>
            <a:miter lim="800000"/>
            <a:headEnd/>
            <a:tailEnd/>
          </a:ln>
        </p:spPr>
        <p:txBody>
          <a:bodyPr>
            <a:spAutoFit/>
          </a:bodyPr>
          <a:lstStyle/>
          <a:p>
            <a:pPr eaLnBrk="1" hangingPunct="1">
              <a:defRPr/>
            </a:pPr>
            <a:r>
              <a:rPr lang="en-US" sz="2200" b="1" dirty="0">
                <a:solidFill>
                  <a:srgbClr val="FF0000"/>
                </a:solidFill>
                <a:latin typeface="Arial" charset="0"/>
                <a:cs typeface="Arial" charset="0"/>
              </a:rPr>
              <a:t>Trust on intention is the starting point for mutual development</a:t>
            </a:r>
          </a:p>
        </p:txBody>
      </p:sp>
    </p:spTree>
    <p:extLst>
      <p:ext uri="{BB962C8B-B14F-4D97-AF65-F5344CB8AC3E}">
        <p14:creationId xmlns:p14="http://schemas.microsoft.com/office/powerpoint/2010/main" val="182631696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1D4F176E-2832-4046-9F25-23B119FA34DC}"/>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a:t>Same Natural Acceptance in All, Differences only in Competence</a:t>
            </a:r>
          </a:p>
        </p:txBody>
      </p:sp>
      <p:graphicFrame>
        <p:nvGraphicFramePr>
          <p:cNvPr id="32771" name="Chart 5">
            <a:extLst>
              <a:ext uri="{FF2B5EF4-FFF2-40B4-BE49-F238E27FC236}">
                <a16:creationId xmlns:a16="http://schemas.microsoft.com/office/drawing/2014/main" id="{686CD757-F440-4408-82A7-7BF02AB41C39}"/>
              </a:ext>
            </a:extLst>
          </p:cNvPr>
          <p:cNvGraphicFramePr>
            <a:graphicFrameLocks/>
          </p:cNvGraphicFramePr>
          <p:nvPr/>
        </p:nvGraphicFramePr>
        <p:xfrm>
          <a:off x="2997200" y="887413"/>
          <a:ext cx="6197600" cy="3810000"/>
        </p:xfrm>
        <a:graphic>
          <a:graphicData uri="http://schemas.openxmlformats.org/presentationml/2006/ole">
            <mc:AlternateContent xmlns:mc="http://schemas.openxmlformats.org/markup-compatibility/2006">
              <mc:Choice xmlns:v="urn:schemas-microsoft-com:vml" Requires="v">
                <p:oleObj spid="_x0000_s4100" name="Chart" r:id="rId3" imgW="6206266" imgH="3816427" progId="Excel.Chart.8">
                  <p:embed/>
                </p:oleObj>
              </mc:Choice>
              <mc:Fallback>
                <p:oleObj name="Chart" r:id="rId3" imgW="6206266" imgH="3816427" progId="Excel.Chart.8">
                  <p:embed/>
                  <p:pic>
                    <p:nvPicPr>
                      <p:cNvPr id="32771" name="Chart 5">
                        <a:extLst>
                          <a:ext uri="{FF2B5EF4-FFF2-40B4-BE49-F238E27FC236}">
                            <a16:creationId xmlns:a16="http://schemas.microsoft.com/office/drawing/2014/main" id="{686CD757-F440-4408-82A7-7BF02AB41C3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7200" y="887413"/>
                        <a:ext cx="6197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Arrow Connector 9">
            <a:extLst>
              <a:ext uri="{FF2B5EF4-FFF2-40B4-BE49-F238E27FC236}">
                <a16:creationId xmlns:a16="http://schemas.microsoft.com/office/drawing/2014/main" id="{D4B321EF-C3A2-4909-8755-FDE51070D303}"/>
              </a:ext>
            </a:extLst>
          </p:cNvPr>
          <p:cNvCxnSpPr>
            <a:cxnSpLocks/>
          </p:cNvCxnSpPr>
          <p:nvPr/>
        </p:nvCxnSpPr>
        <p:spPr>
          <a:xfrm>
            <a:off x="4724400" y="1446213"/>
            <a:ext cx="0" cy="12954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9EFBC04-0BA9-432F-97DE-531A3636874A}"/>
              </a:ext>
            </a:extLst>
          </p:cNvPr>
          <p:cNvCxnSpPr>
            <a:cxnSpLocks/>
          </p:cNvCxnSpPr>
          <p:nvPr/>
        </p:nvCxnSpPr>
        <p:spPr>
          <a:xfrm>
            <a:off x="4724400" y="2741613"/>
            <a:ext cx="0" cy="15240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774" name="TextBox 13">
            <a:extLst>
              <a:ext uri="{FF2B5EF4-FFF2-40B4-BE49-F238E27FC236}">
                <a16:creationId xmlns:a16="http://schemas.microsoft.com/office/drawing/2014/main" id="{4A6AD641-347D-4E24-85EB-AC8F62AE9DC2}"/>
              </a:ext>
            </a:extLst>
          </p:cNvPr>
          <p:cNvSpPr txBox="1">
            <a:spLocks noChangeArrowheads="1"/>
          </p:cNvSpPr>
          <p:nvPr/>
        </p:nvSpPr>
        <p:spPr bwMode="auto">
          <a:xfrm>
            <a:off x="4737100" y="3797300"/>
            <a:ext cx="1493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000000"/>
                </a:solidFill>
              </a:rPr>
              <a:t>Competence</a:t>
            </a:r>
          </a:p>
        </p:txBody>
      </p:sp>
      <p:sp>
        <p:nvSpPr>
          <p:cNvPr id="32775" name="TextBox 14">
            <a:extLst>
              <a:ext uri="{FF2B5EF4-FFF2-40B4-BE49-F238E27FC236}">
                <a16:creationId xmlns:a16="http://schemas.microsoft.com/office/drawing/2014/main" id="{4A44FC75-4920-410D-8F59-7F57D4E9D509}"/>
              </a:ext>
            </a:extLst>
          </p:cNvPr>
          <p:cNvSpPr txBox="1">
            <a:spLocks noChangeArrowheads="1"/>
          </p:cNvSpPr>
          <p:nvPr/>
        </p:nvSpPr>
        <p:spPr bwMode="auto">
          <a:xfrm>
            <a:off x="4695825" y="1776413"/>
            <a:ext cx="2300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000000"/>
                </a:solidFill>
              </a:rPr>
              <a:t>Lack of Competence</a:t>
            </a:r>
          </a:p>
        </p:txBody>
      </p:sp>
      <p:cxnSp>
        <p:nvCxnSpPr>
          <p:cNvPr id="16" name="Straight Arrow Connector 15">
            <a:extLst>
              <a:ext uri="{FF2B5EF4-FFF2-40B4-BE49-F238E27FC236}">
                <a16:creationId xmlns:a16="http://schemas.microsoft.com/office/drawing/2014/main" id="{FA656917-3AAC-4458-AD61-ED98C6C509EE}"/>
              </a:ext>
            </a:extLst>
          </p:cNvPr>
          <p:cNvCxnSpPr>
            <a:cxnSpLocks/>
          </p:cNvCxnSpPr>
          <p:nvPr/>
        </p:nvCxnSpPr>
        <p:spPr>
          <a:xfrm>
            <a:off x="7391400" y="1468438"/>
            <a:ext cx="0" cy="67786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3403A7F-C385-4673-92BA-089A2C68E58B}"/>
              </a:ext>
            </a:extLst>
          </p:cNvPr>
          <p:cNvCxnSpPr>
            <a:cxnSpLocks/>
          </p:cNvCxnSpPr>
          <p:nvPr/>
        </p:nvCxnSpPr>
        <p:spPr>
          <a:xfrm>
            <a:off x="6091238" y="1468438"/>
            <a:ext cx="0" cy="211931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C158D85-97A6-4281-8981-85663E907772}"/>
              </a:ext>
            </a:extLst>
          </p:cNvPr>
          <p:cNvCxnSpPr>
            <a:cxnSpLocks/>
          </p:cNvCxnSpPr>
          <p:nvPr/>
        </p:nvCxnSpPr>
        <p:spPr>
          <a:xfrm>
            <a:off x="8763000" y="1468438"/>
            <a:ext cx="0" cy="150177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8FAC8AD-5A8F-4CAC-AEC3-EE6A9E12E759}"/>
              </a:ext>
            </a:extLst>
          </p:cNvPr>
          <p:cNvCxnSpPr>
            <a:cxnSpLocks/>
          </p:cNvCxnSpPr>
          <p:nvPr/>
        </p:nvCxnSpPr>
        <p:spPr>
          <a:xfrm>
            <a:off x="6096000" y="3587750"/>
            <a:ext cx="0" cy="72072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506A724-6A16-4172-8ED0-BDF877C3D0DE}"/>
              </a:ext>
            </a:extLst>
          </p:cNvPr>
          <p:cNvCxnSpPr>
            <a:cxnSpLocks/>
          </p:cNvCxnSpPr>
          <p:nvPr/>
        </p:nvCxnSpPr>
        <p:spPr>
          <a:xfrm>
            <a:off x="7391400" y="2146300"/>
            <a:ext cx="0" cy="211931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06116D5-C9CA-474B-9EC9-783C315506C8}"/>
              </a:ext>
            </a:extLst>
          </p:cNvPr>
          <p:cNvCxnSpPr>
            <a:cxnSpLocks/>
          </p:cNvCxnSpPr>
          <p:nvPr/>
        </p:nvCxnSpPr>
        <p:spPr>
          <a:xfrm>
            <a:off x="8763000" y="2970213"/>
            <a:ext cx="0" cy="131445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782" name="TextBox 33">
            <a:extLst>
              <a:ext uri="{FF2B5EF4-FFF2-40B4-BE49-F238E27FC236}">
                <a16:creationId xmlns:a16="http://schemas.microsoft.com/office/drawing/2014/main" id="{3938ED73-3FDE-4CD1-8C46-238389DC0BBC}"/>
              </a:ext>
            </a:extLst>
          </p:cNvPr>
          <p:cNvSpPr txBox="1">
            <a:spLocks noChangeArrowheads="1"/>
          </p:cNvSpPr>
          <p:nvPr/>
        </p:nvSpPr>
        <p:spPr bwMode="auto">
          <a:xfrm>
            <a:off x="330200" y="1189038"/>
            <a:ext cx="1524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000000"/>
                </a:solidFill>
              </a:rPr>
              <a:t>The Natural Acceptance</a:t>
            </a:r>
          </a:p>
          <a:p>
            <a:r>
              <a:rPr lang="en-IN" altLang="en-US">
                <a:solidFill>
                  <a:srgbClr val="000000"/>
                </a:solidFill>
              </a:rPr>
              <a:t>(Intention) is</a:t>
            </a:r>
          </a:p>
          <a:p>
            <a:r>
              <a:rPr lang="en-IN" altLang="en-US">
                <a:solidFill>
                  <a:srgbClr val="000000"/>
                </a:solidFill>
              </a:rPr>
              <a:t>same in every human being</a:t>
            </a:r>
          </a:p>
        </p:txBody>
      </p:sp>
      <p:sp>
        <p:nvSpPr>
          <p:cNvPr id="32783" name="TextBox 1">
            <a:extLst>
              <a:ext uri="{FF2B5EF4-FFF2-40B4-BE49-F238E27FC236}">
                <a16:creationId xmlns:a16="http://schemas.microsoft.com/office/drawing/2014/main" id="{6FAE8E61-DD88-4DF1-ABE8-6BCA8C541341}"/>
              </a:ext>
            </a:extLst>
          </p:cNvPr>
          <p:cNvSpPr txBox="1">
            <a:spLocks noChangeArrowheads="1"/>
          </p:cNvSpPr>
          <p:nvPr/>
        </p:nvSpPr>
        <p:spPr bwMode="auto">
          <a:xfrm>
            <a:off x="1673225" y="4876800"/>
            <a:ext cx="81740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u="sng"/>
              <a:t>Take-away:</a:t>
            </a:r>
          </a:p>
          <a:p>
            <a:pPr>
              <a:buFont typeface="Symbol" panose="05050102010706020507" pitchFamily="18" charset="2"/>
              <a:buNone/>
            </a:pPr>
            <a:r>
              <a:rPr lang="en-US" altLang="en-US" b="1"/>
              <a:t>Trust on Intention (Natural Acceptance)</a:t>
            </a:r>
          </a:p>
          <a:p>
            <a:pPr>
              <a:buFont typeface="Symbol" panose="05050102010706020507" pitchFamily="18" charset="2"/>
              <a:buNone/>
            </a:pPr>
            <a:endParaRPr lang="en-US" altLang="en-US" b="1"/>
          </a:p>
          <a:p>
            <a:pPr>
              <a:buFont typeface="Symbol" panose="05050102010706020507" pitchFamily="18" charset="2"/>
              <a:buNone/>
            </a:pPr>
            <a:r>
              <a:rPr lang="en-US" altLang="en-US" b="1"/>
              <a:t>I am able to see that </a:t>
            </a:r>
          </a:p>
          <a:p>
            <a:pPr>
              <a:buFont typeface="Symbol" panose="05050102010706020507" pitchFamily="18" charset="2"/>
              <a:buNone/>
            </a:pPr>
            <a:r>
              <a:rPr lang="en-US" altLang="en-US" b="1"/>
              <a:t>	the other has a natural acceptance (intention) to make me happy</a:t>
            </a:r>
          </a:p>
          <a:p>
            <a:pPr>
              <a:buFont typeface="Symbol" panose="05050102010706020507" pitchFamily="18" charset="2"/>
              <a:buNone/>
            </a:pPr>
            <a:r>
              <a:rPr lang="en-US" altLang="en-US" b="1">
                <a:solidFill>
                  <a:srgbClr val="FF0000"/>
                </a:solidFill>
              </a:rPr>
              <a:t>	s(he) may or may not have the competence to do so</a:t>
            </a:r>
          </a:p>
        </p:txBody>
      </p:sp>
      <p:sp>
        <p:nvSpPr>
          <p:cNvPr id="3" name="Rectangle 2">
            <a:extLst>
              <a:ext uri="{FF2B5EF4-FFF2-40B4-BE49-F238E27FC236}">
                <a16:creationId xmlns:a16="http://schemas.microsoft.com/office/drawing/2014/main" id="{52DE9A22-A233-4EB3-89D0-4E442D9A8E6B}"/>
              </a:ext>
            </a:extLst>
          </p:cNvPr>
          <p:cNvSpPr/>
          <p:nvPr/>
        </p:nvSpPr>
        <p:spPr>
          <a:xfrm>
            <a:off x="3657600" y="4327525"/>
            <a:ext cx="5334000" cy="5286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N" dirty="0">
                <a:solidFill>
                  <a:schemeClr val="tx1"/>
                </a:solidFill>
              </a:rPr>
              <a:t>Me (Self</a:t>
            </a:r>
            <a:r>
              <a:rPr lang="en-IN" baseline="-25000" dirty="0">
                <a:solidFill>
                  <a:schemeClr val="tx1"/>
                </a:solidFill>
              </a:rPr>
              <a:t>1</a:t>
            </a:r>
            <a:r>
              <a:rPr lang="en-IN" dirty="0">
                <a:solidFill>
                  <a:schemeClr val="tx1"/>
                </a:solidFill>
              </a:rPr>
              <a:t>)               </a:t>
            </a:r>
            <a:r>
              <a:rPr lang="en-IN" dirty="0" err="1">
                <a:solidFill>
                  <a:schemeClr val="tx1"/>
                </a:solidFill>
              </a:rPr>
              <a:t>Self</a:t>
            </a:r>
            <a:r>
              <a:rPr lang="en-IN" baseline="-25000" dirty="0" err="1">
                <a:solidFill>
                  <a:schemeClr val="tx1"/>
                </a:solidFill>
              </a:rPr>
              <a:t>i</a:t>
            </a:r>
            <a:r>
              <a:rPr lang="en-IN" dirty="0">
                <a:solidFill>
                  <a:schemeClr val="tx1"/>
                </a:solidFill>
              </a:rPr>
              <a:t>                   </a:t>
            </a:r>
            <a:r>
              <a:rPr lang="en-IN" dirty="0" err="1">
                <a:solidFill>
                  <a:schemeClr val="tx1"/>
                </a:solidFill>
              </a:rPr>
              <a:t>Self</a:t>
            </a:r>
            <a:r>
              <a:rPr lang="en-IN" baseline="-25000" dirty="0" err="1">
                <a:solidFill>
                  <a:schemeClr val="tx1"/>
                </a:solidFill>
              </a:rPr>
              <a:t>j</a:t>
            </a:r>
            <a:r>
              <a:rPr lang="en-IN" dirty="0">
                <a:solidFill>
                  <a:schemeClr val="tx1"/>
                </a:solidFill>
              </a:rPr>
              <a:t>                   </a:t>
            </a:r>
            <a:r>
              <a:rPr lang="en-IN" dirty="0" err="1">
                <a:solidFill>
                  <a:schemeClr val="tx1"/>
                </a:solidFill>
              </a:rPr>
              <a:t>Self</a:t>
            </a:r>
            <a:r>
              <a:rPr lang="en-IN" baseline="-25000" dirty="0" err="1">
                <a:solidFill>
                  <a:schemeClr val="tx1"/>
                </a:solidFill>
              </a:rPr>
              <a:t>k</a:t>
            </a:r>
            <a:endParaRPr lang="en-IN" baseline="-25000" dirty="0">
              <a:solidFill>
                <a:schemeClr val="tx1"/>
              </a:solidFill>
            </a:endParaRPr>
          </a:p>
        </p:txBody>
      </p:sp>
      <p:sp>
        <p:nvSpPr>
          <p:cNvPr id="32785" name="TextBox 33">
            <a:extLst>
              <a:ext uri="{FF2B5EF4-FFF2-40B4-BE49-F238E27FC236}">
                <a16:creationId xmlns:a16="http://schemas.microsoft.com/office/drawing/2014/main" id="{D37125F1-3531-4D04-B1C6-40219410E606}"/>
              </a:ext>
            </a:extLst>
          </p:cNvPr>
          <p:cNvSpPr txBox="1">
            <a:spLocks noChangeArrowheads="1"/>
          </p:cNvSpPr>
          <p:nvPr/>
        </p:nvSpPr>
        <p:spPr bwMode="auto">
          <a:xfrm>
            <a:off x="10161588" y="1222375"/>
            <a:ext cx="15144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dirty="0">
                <a:solidFill>
                  <a:srgbClr val="000000"/>
                </a:solidFill>
              </a:rPr>
              <a:t>Competence = the % of imagination guided by Natural Acceptance</a:t>
            </a:r>
          </a:p>
          <a:p>
            <a:endParaRPr lang="en-IN" altLang="en-US" dirty="0">
              <a:solidFill>
                <a:srgbClr val="000000"/>
              </a:solidFill>
            </a:endParaRPr>
          </a:p>
          <a:p>
            <a:r>
              <a:rPr lang="en-IN" altLang="en-US" dirty="0">
                <a:solidFill>
                  <a:srgbClr val="000000"/>
                </a:solidFill>
              </a:rPr>
              <a:t>Competence of various people may be quite different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Placeholder 5">
            <a:extLst>
              <a:ext uri="{FF2B5EF4-FFF2-40B4-BE49-F238E27FC236}">
                <a16:creationId xmlns:a16="http://schemas.microsoft.com/office/drawing/2014/main" id="{ABD2005B-D375-4B31-A313-6997BAFF8D12}"/>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anose="05050102010706020507" pitchFamily="18" charset="2"/>
              <a:buNone/>
            </a:pPr>
            <a:r>
              <a:rPr lang="en-US" altLang="en-US"/>
              <a:t>With trust on intention, I feel related to the other (I accept the relationship)</a:t>
            </a:r>
          </a:p>
          <a:p>
            <a:pPr>
              <a:buFont typeface="Symbol" panose="05050102010706020507" pitchFamily="18" charset="2"/>
              <a:buNone/>
            </a:pPr>
            <a:endParaRPr lang="en-US" altLang="en-US" sz="1000"/>
          </a:p>
          <a:p>
            <a:pPr>
              <a:buFont typeface="Symbol" panose="05050102010706020507" pitchFamily="18" charset="2"/>
              <a:buNone/>
            </a:pPr>
            <a:r>
              <a:rPr lang="en-US" altLang="en-US"/>
              <a:t>When I make a program with the other </a:t>
            </a:r>
          </a:p>
          <a:p>
            <a:pPr lvl="1"/>
            <a:r>
              <a:rPr lang="en-US" altLang="en-US" sz="2200"/>
              <a:t>I evaluate his competence as well as my competence and</a:t>
            </a:r>
          </a:p>
          <a:p>
            <a:pPr lvl="1"/>
            <a:r>
              <a:rPr lang="en-US" altLang="en-US" sz="2200"/>
              <a:t>I make the program in accordance with our current mutual competence</a:t>
            </a:r>
          </a:p>
          <a:p>
            <a:pPr>
              <a:buFont typeface="Symbol" panose="05050102010706020507" pitchFamily="18" charset="2"/>
              <a:buNone/>
            </a:pPr>
            <a:endParaRPr lang="en-US" altLang="en-US" sz="1000"/>
          </a:p>
          <a:p>
            <a:pPr>
              <a:buFont typeface="Symbol" panose="05050102010706020507" pitchFamily="18" charset="2"/>
              <a:buNone/>
            </a:pPr>
            <a:r>
              <a:rPr lang="en-US" altLang="en-US"/>
              <a:t>I am consistently making effort to learn, to improve my competence</a:t>
            </a:r>
          </a:p>
          <a:p>
            <a:pPr>
              <a:buFont typeface="Symbol" panose="05050102010706020507" pitchFamily="18" charset="2"/>
              <a:buNone/>
            </a:pPr>
            <a:endParaRPr lang="en-US" altLang="en-US" sz="1000"/>
          </a:p>
          <a:p>
            <a:pPr>
              <a:buFont typeface="Symbol" panose="05050102010706020507" pitchFamily="18" charset="2"/>
              <a:buNone/>
            </a:pPr>
            <a:r>
              <a:rPr lang="en-US" altLang="en-US"/>
              <a:t>If the other is lacking in competence, I am committed to help the other to improve his competence, without becoming irritated…</a:t>
            </a:r>
          </a:p>
        </p:txBody>
      </p:sp>
      <p:pic>
        <p:nvPicPr>
          <p:cNvPr id="2" name="Content Placeholder 1"/>
          <p:cNvPicPr>
            <a:picLocks noGrp="1" noChangeAspect="1"/>
          </p:cNvPicPr>
          <p:nvPr>
            <p:ph sz="half" idx="2"/>
          </p:nvPr>
        </p:nvPicPr>
        <p:blipFill>
          <a:blip r:embed="rId2"/>
          <a:stretch>
            <a:fillRect/>
          </a:stretch>
        </p:blipFill>
        <p:spPr>
          <a:xfrm>
            <a:off x="6019799" y="2128843"/>
            <a:ext cx="6198997" cy="2983913"/>
          </a:xfrm>
          <a:prstGeom prst="rect">
            <a:avLst/>
          </a:prstGeom>
        </p:spPr>
      </p:pic>
      <p:sp>
        <p:nvSpPr>
          <p:cNvPr id="34821" name="Title 4">
            <a:extLst>
              <a:ext uri="{FF2B5EF4-FFF2-40B4-BE49-F238E27FC236}">
                <a16:creationId xmlns:a16="http://schemas.microsoft.com/office/drawing/2014/main" id="{BA8E0E91-5285-425A-8F89-678972AE9781}"/>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Trust: The Foundation of Relationship</a:t>
            </a:r>
          </a:p>
        </p:txBody>
      </p:sp>
      <p:pic>
        <p:nvPicPr>
          <p:cNvPr id="11" name="Picture 10">
            <a:extLst>
              <a:ext uri="{FF2B5EF4-FFF2-40B4-BE49-F238E27FC236}">
                <a16:creationId xmlns:a16="http://schemas.microsoft.com/office/drawing/2014/main" id="{7C12644D-9478-4FC8-8705-52468A5907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9510" y="5258522"/>
            <a:ext cx="1166801" cy="1298536"/>
          </a:xfrm>
          <a:prstGeom prst="rect">
            <a:avLst/>
          </a:prstGeom>
        </p:spPr>
      </p:pic>
      <p:sp>
        <p:nvSpPr>
          <p:cNvPr id="7" name="TextBox 21">
            <a:extLst>
              <a:ext uri="{FF2B5EF4-FFF2-40B4-BE49-F238E27FC236}">
                <a16:creationId xmlns:a16="http://schemas.microsoft.com/office/drawing/2014/main" id="{3170E6C6-393F-4EC1-8008-80CD3403F9FC}"/>
              </a:ext>
            </a:extLst>
          </p:cNvPr>
          <p:cNvSpPr txBox="1">
            <a:spLocks noChangeArrowheads="1"/>
          </p:cNvSpPr>
          <p:nvPr/>
        </p:nvSpPr>
        <p:spPr bwMode="auto">
          <a:xfrm>
            <a:off x="1524000" y="6122988"/>
            <a:ext cx="9144000" cy="430212"/>
          </a:xfrm>
          <a:prstGeom prst="rect">
            <a:avLst/>
          </a:prstGeom>
          <a:solidFill>
            <a:schemeClr val="bg1">
              <a:lumMod val="95000"/>
            </a:schemeClr>
          </a:solidFill>
          <a:ln w="9525">
            <a:solidFill>
              <a:schemeClr val="tx1"/>
            </a:solidFill>
            <a:miter lim="800000"/>
            <a:headEnd/>
            <a:tailEnd/>
          </a:ln>
        </p:spPr>
        <p:txBody>
          <a:bodyPr>
            <a:spAutoFit/>
          </a:bodyPr>
          <a:lstStyle/>
          <a:p>
            <a:pPr eaLnBrk="1" hangingPunct="1">
              <a:defRPr/>
            </a:pPr>
            <a:r>
              <a:rPr lang="en-US" sz="2200" b="1" dirty="0">
                <a:solidFill>
                  <a:srgbClr val="FF0000"/>
                </a:solidFill>
                <a:latin typeface="Arial" charset="0"/>
                <a:cs typeface="Arial" charset="0"/>
              </a:rPr>
              <a:t>Trust on intention is the starting point for mutual development</a:t>
            </a:r>
          </a:p>
        </p:txBody>
      </p:sp>
    </p:spTree>
    <p:extLst>
      <p:ext uri="{BB962C8B-B14F-4D97-AF65-F5344CB8AC3E}">
        <p14:creationId xmlns:p14="http://schemas.microsoft.com/office/powerpoint/2010/main" val="2928533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6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8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E08B252B-AD06-4A9E-ACAE-32D7B26C6664}"/>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Sum Up</a:t>
            </a:r>
            <a:endParaRPr lang="en-GB" altLang="en-US"/>
          </a:p>
        </p:txBody>
      </p:sp>
      <p:sp>
        <p:nvSpPr>
          <p:cNvPr id="4099" name="Text Placeholder 2">
            <a:extLst>
              <a:ext uri="{FF2B5EF4-FFF2-40B4-BE49-F238E27FC236}">
                <a16:creationId xmlns:a16="http://schemas.microsoft.com/office/drawing/2014/main" id="{31454D7C-02C3-483F-853B-A4CD7BAE2BB4}"/>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Autofit/>
          </a:bodyPr>
          <a:lstStyle/>
          <a:p>
            <a:pPr>
              <a:buFont typeface="Symbol" pitchFamily="18" charset="2"/>
              <a:buNone/>
              <a:defRPr/>
            </a:pPr>
            <a:r>
              <a:rPr sz="2000">
                <a:latin typeface="Arial" charset="0"/>
                <a:cs typeface="Arial" charset="0"/>
              </a:rPr>
              <a:t>Trust is </a:t>
            </a:r>
            <a:r>
              <a:rPr lang="en-GB" sz="2000">
                <a:latin typeface="Arial" charset="0"/>
                <a:cs typeface="Arial" charset="0"/>
              </a:rPr>
              <a:t>to have the clarity that the other wants to make me happy &amp; prosperous. </a:t>
            </a:r>
          </a:p>
          <a:p>
            <a:pPr>
              <a:buFont typeface="Symbol" pitchFamily="18" charset="2"/>
              <a:buNone/>
              <a:defRPr/>
            </a:pPr>
            <a:r>
              <a:rPr lang="en-GB" sz="2000">
                <a:latin typeface="Arial" charset="0"/>
                <a:cs typeface="Arial" charset="0"/>
              </a:rPr>
              <a:t>Trust is the foundation of relationship</a:t>
            </a:r>
          </a:p>
          <a:p>
            <a:pPr>
              <a:buFont typeface="Symbol" pitchFamily="18" charset="2"/>
              <a:buNone/>
              <a:defRPr/>
            </a:pPr>
            <a:endParaRPr lang="en-GB" sz="2000">
              <a:latin typeface="Arial" charset="0"/>
              <a:cs typeface="Arial" charset="0"/>
            </a:endParaRPr>
          </a:p>
          <a:p>
            <a:pPr>
              <a:buFont typeface="Symbol" pitchFamily="18" charset="2"/>
              <a:buNone/>
              <a:defRPr/>
            </a:pPr>
            <a:r>
              <a:rPr lang="en-GB" sz="2000"/>
              <a:t>If I am aware of my natural acceptance, I have trust on intention</a:t>
            </a:r>
          </a:p>
          <a:p>
            <a:pPr>
              <a:buFont typeface="Symbol" pitchFamily="18" charset="2"/>
              <a:buNone/>
              <a:defRPr/>
            </a:pPr>
            <a:r>
              <a:rPr lang="en-GB" sz="2000"/>
              <a:t>I feel related to the other (I accept the relationship)</a:t>
            </a:r>
          </a:p>
          <a:p>
            <a:pPr>
              <a:buFont typeface="Symbol" pitchFamily="18" charset="2"/>
              <a:buNone/>
              <a:defRPr/>
            </a:pPr>
            <a:r>
              <a:rPr sz="2000"/>
              <a:t>When I make a program with the other, it is based on right evaluation of our mutual competence</a:t>
            </a:r>
          </a:p>
          <a:p>
            <a:pPr lvl="1">
              <a:defRPr/>
            </a:pPr>
            <a:r>
              <a:rPr lang="en-GB"/>
              <a:t>In case the other is lacking in competence</a:t>
            </a:r>
            <a:endParaRPr/>
          </a:p>
          <a:p>
            <a:pPr marL="914400" lvl="2" indent="-457200">
              <a:defRPr/>
            </a:pPr>
            <a:r>
              <a:rPr sz="2000"/>
              <a:t>I make effort to assure the other</a:t>
            </a:r>
          </a:p>
          <a:p>
            <a:pPr marL="914400" lvl="2" indent="-457200">
              <a:defRPr/>
            </a:pPr>
            <a:r>
              <a:rPr sz="2000"/>
              <a:t>I make effort to improve his competence once he is assured in relationship (and not before that) </a:t>
            </a:r>
          </a:p>
          <a:p>
            <a:pPr lvl="1">
              <a:defRPr/>
            </a:pPr>
            <a:r>
              <a:rPr>
                <a:latin typeface="Arial" charset="0"/>
                <a:cs typeface="Arial" charset="0"/>
              </a:rPr>
              <a:t>If I lack competence, I become ready to take help from the other to improve my competence</a:t>
            </a:r>
            <a:endParaRPr>
              <a:solidFill>
                <a:srgbClr val="FF0000"/>
              </a:solidFill>
              <a:latin typeface="Arial" charset="0"/>
              <a:cs typeface="Arial" charset="0"/>
            </a:endParaRPr>
          </a:p>
          <a:p>
            <a:pPr marL="457200" indent="-457200">
              <a:spcAft>
                <a:spcPct val="10000"/>
              </a:spcAft>
              <a:buFont typeface="Symbol" pitchFamily="18" charset="2"/>
              <a:buNone/>
              <a:defRPr/>
            </a:pPr>
            <a:endParaRPr sz="2000">
              <a:solidFill>
                <a:srgbClr val="FF0000"/>
              </a:solidFill>
              <a:latin typeface="Arial" charset="0"/>
              <a:cs typeface="Arial" charset="0"/>
            </a:endParaRPr>
          </a:p>
          <a:p>
            <a:pPr marL="457200" indent="-457200">
              <a:spcAft>
                <a:spcPct val="10000"/>
              </a:spcAft>
              <a:buFont typeface="Symbol" pitchFamily="18" charset="2"/>
              <a:buNone/>
              <a:defRPr/>
            </a:pPr>
            <a:r>
              <a:rPr sz="2000">
                <a:solidFill>
                  <a:srgbClr val="FF0000"/>
                </a:solidFill>
                <a:latin typeface="Arial" charset="0"/>
                <a:cs typeface="Arial" charset="0"/>
              </a:rPr>
              <a:t>If I am unaware of my natural acceptance, I may have doubt on intention</a:t>
            </a:r>
          </a:p>
          <a:p>
            <a:pPr marL="685800" lvl="1" indent="-457200">
              <a:spcAft>
                <a:spcPct val="10000"/>
              </a:spcAft>
              <a:defRPr/>
            </a:pPr>
            <a:r>
              <a:rPr>
                <a:solidFill>
                  <a:srgbClr val="FF0000"/>
                </a:solidFill>
                <a:latin typeface="Arial" charset="0"/>
                <a:cs typeface="Arial" charset="0"/>
              </a:rPr>
              <a:t>I evaluate the other on the basis of his competence and assume the lack of competence to be the lack of intention; and thus feel opposed to him (while I evaluate myself on intention)</a:t>
            </a:r>
          </a:p>
          <a:p>
            <a:pPr marL="685800" lvl="1" indent="-457200">
              <a:spcAft>
                <a:spcPct val="10000"/>
              </a:spcAft>
              <a:defRPr/>
            </a:pPr>
            <a:r>
              <a:rPr>
                <a:solidFill>
                  <a:srgbClr val="FF0000"/>
                </a:solidFill>
                <a:latin typeface="Arial" charset="0"/>
                <a:cs typeface="Arial" charset="0"/>
              </a:rPr>
              <a:t>This feeling of opposition shows up as irritation or anger (and it may further lead to fighting, struggle and war)</a:t>
            </a:r>
          </a:p>
        </p:txBody>
      </p:sp>
    </p:spTree>
    <p:extLst>
      <p:ext uri="{BB962C8B-B14F-4D97-AF65-F5344CB8AC3E}">
        <p14:creationId xmlns:p14="http://schemas.microsoft.com/office/powerpoint/2010/main" val="2332509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570D1E7-7959-43DD-8280-18016555E7F5}"/>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14339" name="Text Placeholder 2">
            <a:extLst>
              <a:ext uri="{FF2B5EF4-FFF2-40B4-BE49-F238E27FC236}">
                <a16:creationId xmlns:a16="http://schemas.microsoft.com/office/drawing/2014/main" id="{8D052A70-8C36-43FF-A057-7E4999B88074}"/>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14340" name="Picture 3">
            <a:extLst>
              <a:ext uri="{FF2B5EF4-FFF2-40B4-BE49-F238E27FC236}">
                <a16:creationId xmlns:a16="http://schemas.microsoft.com/office/drawing/2014/main" id="{C38A1702-0617-4D92-9B9C-E7A5CD808B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Assignment for Today</a:t>
            </a:r>
          </a:p>
        </p:txBody>
      </p:sp>
      <p:sp>
        <p:nvSpPr>
          <p:cNvPr id="5" name="Text Placeholder 4"/>
          <p:cNvSpPr>
            <a:spLocks noGrp="1"/>
          </p:cNvSpPr>
          <p:nvPr>
            <p:ph type="body" sz="quarter" idx="13"/>
          </p:nvPr>
        </p:nvSpPr>
        <p:spPr/>
        <p:txBody>
          <a:bodyPr>
            <a:normAutofit lnSpcReduction="10000"/>
          </a:bodyPr>
          <a:lstStyle/>
          <a:p>
            <a:pPr marL="0" indent="0">
              <a:buNone/>
            </a:pPr>
            <a:r>
              <a:rPr lang="en-US" dirty="0"/>
              <a:t>Find a quiet hour with your family or friends… and discuss what we explored about trust</a:t>
            </a:r>
          </a:p>
          <a:p>
            <a:pPr marL="0" indent="0">
              <a:buNone/>
            </a:pPr>
            <a:endParaRPr lang="en-US" dirty="0"/>
          </a:p>
          <a:p>
            <a:pPr marL="0" indent="0">
              <a:buNone/>
            </a:pPr>
            <a:r>
              <a:rPr lang="en-US" dirty="0"/>
              <a:t>Do ask the eight questions to at least one person (your spouse, family member or friend)</a:t>
            </a: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r>
              <a:rPr lang="en-IN" dirty="0"/>
              <a:t> Also recall what you have been doing when </a:t>
            </a:r>
            <a:r>
              <a:rPr lang="en-US" altLang="en-US" dirty="0"/>
              <a:t>the other was lacking competence with her/him</a:t>
            </a:r>
          </a:p>
          <a:p>
            <a:pPr marL="0" indent="0">
              <a:buNone/>
            </a:pPr>
            <a:endParaRPr lang="en-US" altLang="en-US" dirty="0"/>
          </a:p>
          <a:p>
            <a:pPr marL="0" indent="0">
              <a:buNone/>
            </a:pPr>
            <a:endParaRPr lang="en-US" altLang="en-US" dirty="0"/>
          </a:p>
          <a:p>
            <a:pPr marL="0" indent="0">
              <a:buNone/>
            </a:pPr>
            <a:endParaRPr lang="en-US" altLang="en-US" dirty="0"/>
          </a:p>
          <a:p>
            <a:pPr marL="0" indent="0">
              <a:buNone/>
            </a:pPr>
            <a:r>
              <a:rPr lang="en-US" altLang="en-US" dirty="0"/>
              <a:t>What is your inference about your state? Your feeling of trust from this exercise?</a:t>
            </a:r>
          </a:p>
          <a:p>
            <a:pPr marL="0" indent="0">
              <a:buNone/>
            </a:pPr>
            <a:r>
              <a:rPr lang="en-US" altLang="en-US" dirty="0"/>
              <a:t>Would you like to continue with the same state?</a:t>
            </a:r>
          </a:p>
          <a:p>
            <a:pPr marL="0" indent="0">
              <a:buNone/>
            </a:pPr>
            <a:r>
              <a:rPr lang="en-US" altLang="en-US" dirty="0"/>
              <a:t>Make a broad plan of action to re-connect with at least one dear to you whom you lost due to mistrust</a:t>
            </a:r>
          </a:p>
        </p:txBody>
      </p:sp>
      <p:sp>
        <p:nvSpPr>
          <p:cNvPr id="6" name="Rectangle 5"/>
          <p:cNvSpPr/>
          <p:nvPr/>
        </p:nvSpPr>
        <p:spPr>
          <a:xfrm>
            <a:off x="6029848" y="1676400"/>
            <a:ext cx="6096000" cy="1323439"/>
          </a:xfrm>
          <a:prstGeom prst="rect">
            <a:avLst/>
          </a:prstGeom>
        </p:spPr>
        <p:txBody>
          <a:bodyPr>
            <a:spAutoFit/>
          </a:bodyPr>
          <a:lstStyle/>
          <a:p>
            <a:r>
              <a:rPr lang="en-US" sz="2000" dirty="0"/>
              <a:t>1b. Am I able to make myself always happy?</a:t>
            </a:r>
          </a:p>
          <a:p>
            <a:r>
              <a:rPr lang="en-US" sz="2000" dirty="0"/>
              <a:t>2b. Am I able to make the other always happy?</a:t>
            </a:r>
          </a:p>
          <a:p>
            <a:r>
              <a:rPr lang="en-US" sz="2000" dirty="0"/>
              <a:t>3b. Is the other able to make him always happy?</a:t>
            </a:r>
          </a:p>
          <a:p>
            <a:r>
              <a:rPr lang="en-US" sz="2000" dirty="0"/>
              <a:t>4b. Is the other able to make me always happy?</a:t>
            </a:r>
          </a:p>
        </p:txBody>
      </p:sp>
      <p:sp>
        <p:nvSpPr>
          <p:cNvPr id="7" name="Rectangle 6"/>
          <p:cNvSpPr/>
          <p:nvPr/>
        </p:nvSpPr>
        <p:spPr>
          <a:xfrm>
            <a:off x="152400" y="1676400"/>
            <a:ext cx="6096000" cy="1323439"/>
          </a:xfrm>
          <a:prstGeom prst="rect">
            <a:avLst/>
          </a:prstGeom>
        </p:spPr>
        <p:txBody>
          <a:bodyPr>
            <a:spAutoFit/>
          </a:bodyPr>
          <a:lstStyle/>
          <a:p>
            <a:pPr marL="228600" lvl="1" indent="0">
              <a:buNone/>
            </a:pPr>
            <a:r>
              <a:rPr lang="en-IN" sz="2000" dirty="0"/>
              <a:t>1a. Do I want to make myself happy?</a:t>
            </a:r>
          </a:p>
          <a:p>
            <a:pPr marL="228600" lvl="1" indent="0">
              <a:buNone/>
            </a:pPr>
            <a:r>
              <a:rPr lang="en-IN" sz="2000" dirty="0"/>
              <a:t>2a. Do I want to make the other happy?</a:t>
            </a:r>
          </a:p>
          <a:p>
            <a:pPr marL="228600" lvl="1" indent="0">
              <a:buNone/>
            </a:pPr>
            <a:r>
              <a:rPr lang="en-IN" sz="2000" dirty="0"/>
              <a:t>3a. Does the other want to make him happy?</a:t>
            </a:r>
          </a:p>
          <a:p>
            <a:pPr marL="228600" lvl="1" indent="0">
              <a:buNone/>
            </a:pPr>
            <a:r>
              <a:rPr lang="en-IN" sz="2000" dirty="0"/>
              <a:t>4a. Does the other want to make me happy?</a:t>
            </a:r>
          </a:p>
        </p:txBody>
      </p:sp>
      <p:sp>
        <p:nvSpPr>
          <p:cNvPr id="8" name="Rectangle 7"/>
          <p:cNvSpPr/>
          <p:nvPr/>
        </p:nvSpPr>
        <p:spPr>
          <a:xfrm>
            <a:off x="5867400" y="3505200"/>
            <a:ext cx="6096000" cy="923330"/>
          </a:xfrm>
          <a:prstGeom prst="rect">
            <a:avLst/>
          </a:prstGeom>
        </p:spPr>
        <p:txBody>
          <a:bodyPr>
            <a:spAutoFit/>
          </a:bodyPr>
          <a:lstStyle/>
          <a:p>
            <a:pPr marL="685800" lvl="1" indent="-457200">
              <a:buFont typeface="+mj-lt"/>
              <a:buAutoNum type="alphaLcParenR" startAt="2"/>
            </a:pPr>
            <a:r>
              <a:rPr lang="en-US" altLang="en-US" dirty="0"/>
              <a:t>Get irritated</a:t>
            </a:r>
          </a:p>
          <a:p>
            <a:pPr marL="685800" lvl="1" indent="-457200">
              <a:buFont typeface="Wingdings" pitchFamily="2" charset="2"/>
              <a:buAutoNum type="alphaLcParenR" startAt="2"/>
            </a:pPr>
            <a:r>
              <a:rPr lang="en-US" altLang="en-US" dirty="0"/>
              <a:t>Get angry</a:t>
            </a:r>
          </a:p>
          <a:p>
            <a:pPr marL="685800" lvl="1" indent="-457200">
              <a:buFont typeface="Wingdings" pitchFamily="2" charset="2"/>
              <a:buAutoNum type="alphaLcParenR" startAt="2"/>
            </a:pPr>
            <a:r>
              <a:rPr lang="en-US" altLang="en-US" dirty="0"/>
              <a:t>Have a feeling of opposition</a:t>
            </a:r>
          </a:p>
        </p:txBody>
      </p:sp>
      <p:sp>
        <p:nvSpPr>
          <p:cNvPr id="9" name="Rectangle 8"/>
          <p:cNvSpPr/>
          <p:nvPr/>
        </p:nvSpPr>
        <p:spPr>
          <a:xfrm>
            <a:off x="533400" y="3505200"/>
            <a:ext cx="5496448" cy="707886"/>
          </a:xfrm>
          <a:prstGeom prst="rect">
            <a:avLst/>
          </a:prstGeom>
        </p:spPr>
        <p:txBody>
          <a:bodyPr wrap="square">
            <a:spAutoFit/>
          </a:bodyPr>
          <a:lstStyle/>
          <a:p>
            <a:pPr marL="342900" indent="-342900">
              <a:buAutoNum type="alphaLcParenR"/>
            </a:pPr>
            <a:r>
              <a:rPr lang="en-US" sz="2000" dirty="0"/>
              <a:t>Try to improve his competence</a:t>
            </a:r>
          </a:p>
          <a:p>
            <a:r>
              <a:rPr lang="en-US" sz="2000" dirty="0"/>
              <a:t>      (and also improve your competence)</a:t>
            </a:r>
          </a:p>
        </p:txBody>
      </p:sp>
    </p:spTree>
    <p:extLst>
      <p:ext uri="{BB962C8B-B14F-4D97-AF65-F5344CB8AC3E}">
        <p14:creationId xmlns:p14="http://schemas.microsoft.com/office/powerpoint/2010/main" val="3854886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IN"/>
          </a:p>
        </p:txBody>
      </p:sp>
      <p:sp>
        <p:nvSpPr>
          <p:cNvPr id="4" name="Title 3"/>
          <p:cNvSpPr>
            <a:spLocks noGrp="1"/>
          </p:cNvSpPr>
          <p:nvPr>
            <p:ph type="ctrTitle"/>
          </p:nvPr>
        </p:nvSpPr>
        <p:spPr/>
        <p:txBody>
          <a:bodyPr/>
          <a:lstStyle/>
          <a:p>
            <a:r>
              <a:rPr lang="en-IN" dirty="0"/>
              <a:t>Some More Details</a:t>
            </a:r>
          </a:p>
        </p:txBody>
      </p:sp>
    </p:spTree>
    <p:extLst>
      <p:ext uri="{BB962C8B-B14F-4D97-AF65-F5344CB8AC3E}">
        <p14:creationId xmlns:p14="http://schemas.microsoft.com/office/powerpoint/2010/main" val="854985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Some Common Misunderstandings about Trust</a:t>
            </a:r>
          </a:p>
        </p:txBody>
      </p:sp>
      <p:sp>
        <p:nvSpPr>
          <p:cNvPr id="3" name="Text Placeholder 2"/>
          <p:cNvSpPr>
            <a:spLocks noGrp="1"/>
          </p:cNvSpPr>
          <p:nvPr>
            <p:ph type="body" sz="quarter" idx="13"/>
          </p:nvPr>
        </p:nvSpPr>
        <p:spPr/>
        <p:txBody>
          <a:bodyPr/>
          <a:lstStyle/>
          <a:p>
            <a:pPr marL="0" indent="0">
              <a:buNone/>
            </a:pPr>
            <a:r>
              <a:rPr lang="en-IN" dirty="0"/>
              <a:t>Confusing between trust and dependability </a:t>
            </a:r>
          </a:p>
          <a:p>
            <a:pPr marL="0" indent="0">
              <a:buNone/>
            </a:pPr>
            <a:endParaRPr lang="en-IN" dirty="0"/>
          </a:p>
          <a:p>
            <a:pPr marL="0" indent="0">
              <a:buNone/>
            </a:pPr>
            <a:r>
              <a:rPr lang="en-IN" dirty="0"/>
              <a:t>Assuming trust </a:t>
            </a:r>
            <a:r>
              <a:rPr lang="en-IN" dirty="0" err="1"/>
              <a:t>vs</a:t>
            </a:r>
            <a:r>
              <a:rPr lang="en-IN" dirty="0"/>
              <a:t> understanding it</a:t>
            </a:r>
          </a:p>
          <a:p>
            <a:pPr marL="0" indent="0">
              <a:buNone/>
            </a:pPr>
            <a:endParaRPr lang="en-IN" dirty="0"/>
          </a:p>
          <a:p>
            <a:pPr marL="0" indent="0">
              <a:buNone/>
            </a:pPr>
            <a:r>
              <a:rPr lang="en-IN" dirty="0" err="1"/>
              <a:t>Disclarity</a:t>
            </a:r>
            <a:r>
              <a:rPr lang="en-IN" dirty="0"/>
              <a:t> of intention and competence</a:t>
            </a:r>
          </a:p>
          <a:p>
            <a:pPr marL="0" indent="0">
              <a:buNone/>
            </a:pPr>
            <a:endParaRPr lang="en-IN" dirty="0"/>
          </a:p>
          <a:p>
            <a:pPr marL="0" indent="0">
              <a:buNone/>
            </a:pPr>
            <a:r>
              <a:rPr lang="en-IN" dirty="0"/>
              <a:t>Distinguishing intention from desire</a:t>
            </a:r>
          </a:p>
          <a:p>
            <a:pPr marL="0" indent="0">
              <a:buNone/>
            </a:pPr>
            <a:endParaRPr lang="en-IN" dirty="0"/>
          </a:p>
          <a:p>
            <a:pPr marL="0" indent="0">
              <a:buNone/>
            </a:pPr>
            <a:endParaRPr lang="en-IN" dirty="0"/>
          </a:p>
        </p:txBody>
      </p:sp>
    </p:spTree>
    <p:extLst>
      <p:ext uri="{BB962C8B-B14F-4D97-AF65-F5344CB8AC3E}">
        <p14:creationId xmlns:p14="http://schemas.microsoft.com/office/powerpoint/2010/main" val="3499616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a:extLst>
              <a:ext uri="{FF2B5EF4-FFF2-40B4-BE49-F238E27FC236}">
                <a16:creationId xmlns:a16="http://schemas.microsoft.com/office/drawing/2014/main" id="{4AAD66A9-4372-4C77-82B7-711C34E3F867}"/>
              </a:ext>
            </a:extLst>
          </p:cNvPr>
          <p:cNvSpPr>
            <a:spLocks noGrp="1" noChangeArrowheads="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sz="1800" dirty="0"/>
              <a:t>Trust is based on understanding – is definite, does not change with time or person</a:t>
            </a:r>
          </a:p>
          <a:p>
            <a:pPr marL="0" indent="0">
              <a:buFont typeface="Arial" panose="020B0604020202020204" pitchFamily="34" charset="0"/>
              <a:buNone/>
            </a:pPr>
            <a:endParaRPr lang="en-IN" altLang="en-US" sz="900" dirty="0"/>
          </a:p>
          <a:p>
            <a:pPr marL="0" indent="0">
              <a:buFont typeface="Arial" panose="020B0604020202020204" pitchFamily="34" charset="0"/>
              <a:buNone/>
            </a:pPr>
            <a:r>
              <a:rPr lang="en-IN" altLang="en-US" sz="1800" i="1" dirty="0"/>
              <a:t>I can see that the natural acceptance (intention) of the other is to be happy and make me happy even if the competence is absent</a:t>
            </a:r>
          </a:p>
          <a:p>
            <a:pPr marL="0" indent="0">
              <a:buFont typeface="Arial" panose="020B0604020202020204" pitchFamily="34" charset="0"/>
              <a:buNone/>
            </a:pPr>
            <a:endParaRPr lang="en-IN" altLang="en-US" sz="900" i="1" dirty="0"/>
          </a:p>
          <a:p>
            <a:pPr marL="0" indent="0">
              <a:buFont typeface="Arial" panose="020B0604020202020204" pitchFamily="34" charset="0"/>
              <a:buNone/>
            </a:pPr>
            <a:r>
              <a:rPr lang="en-IN" altLang="en-US" sz="1800" i="1" dirty="0"/>
              <a:t>Same is true for me</a:t>
            </a:r>
          </a:p>
          <a:p>
            <a:pPr marL="0" indent="0">
              <a:buFont typeface="Arial" panose="020B0604020202020204" pitchFamily="34" charset="0"/>
              <a:buNone/>
            </a:pPr>
            <a:endParaRPr lang="en-IN" altLang="en-US" sz="1800" dirty="0"/>
          </a:p>
          <a:p>
            <a:pPr marL="0" indent="0">
              <a:buFont typeface="Arial" panose="020B0604020202020204" pitchFamily="34" charset="0"/>
              <a:buNone/>
            </a:pPr>
            <a:r>
              <a:rPr lang="en-IN" altLang="en-US" sz="1800" dirty="0"/>
              <a:t>I rightly evaluate my own competence  and the competence of the other before making a program</a:t>
            </a:r>
          </a:p>
          <a:p>
            <a:pPr marL="0" indent="0">
              <a:buFont typeface="Arial" panose="020B0604020202020204" pitchFamily="34" charset="0"/>
              <a:buNone/>
            </a:pPr>
            <a:r>
              <a:rPr lang="en-IN" altLang="en-US" sz="1800" dirty="0"/>
              <a:t>During/after the program, I re-evaluate our mutual competence for future programs</a:t>
            </a:r>
          </a:p>
          <a:p>
            <a:pPr marL="0" indent="0">
              <a:buFont typeface="Arial" panose="020B0604020202020204" pitchFamily="34" charset="0"/>
              <a:buNone/>
            </a:pPr>
            <a:endParaRPr lang="en-IN" altLang="en-US" sz="1800" dirty="0"/>
          </a:p>
          <a:p>
            <a:pPr marL="0" indent="0">
              <a:buFont typeface="Arial" panose="020B0604020202020204" pitchFamily="34" charset="0"/>
              <a:buNone/>
            </a:pPr>
            <a:r>
              <a:rPr lang="en-IN" altLang="en-US" sz="1800" dirty="0"/>
              <a:t>My acceptance of the other is definite, unconditional</a:t>
            </a:r>
          </a:p>
          <a:p>
            <a:pPr marL="0" indent="0">
              <a:buFont typeface="Arial" panose="020B0604020202020204" pitchFamily="34" charset="0"/>
              <a:buNone/>
            </a:pPr>
            <a:endParaRPr lang="en-IN" altLang="en-US" sz="1800" dirty="0"/>
          </a:p>
          <a:p>
            <a:pPr marL="0" indent="0">
              <a:buFont typeface="Arial" panose="020B0604020202020204" pitchFamily="34" charset="0"/>
              <a:buNone/>
            </a:pPr>
            <a:r>
              <a:rPr lang="en-IN" altLang="en-US" sz="1800" dirty="0"/>
              <a:t>If the other is lacking in competence and I have more competence, I am ready to help the other (and </a:t>
            </a:r>
            <a:r>
              <a:rPr lang="en-IN" altLang="en-US" sz="1800" dirty="0" err="1"/>
              <a:t>vv</a:t>
            </a:r>
            <a:r>
              <a:rPr lang="en-IN" altLang="en-US" sz="1800" dirty="0"/>
              <a:t>)</a:t>
            </a:r>
          </a:p>
          <a:p>
            <a:pPr marL="0" indent="0">
              <a:buFont typeface="Arial" panose="020B0604020202020204" pitchFamily="34" charset="0"/>
              <a:buNone/>
            </a:pPr>
            <a:endParaRPr lang="en-IN" altLang="en-US" sz="1800" dirty="0"/>
          </a:p>
          <a:p>
            <a:pPr marL="0" indent="0">
              <a:buNone/>
            </a:pPr>
            <a:r>
              <a:rPr lang="en-IN" altLang="en-US" sz="1800" dirty="0"/>
              <a:t>It leads to mutual happiness and mutual development</a:t>
            </a:r>
          </a:p>
        </p:txBody>
      </p:sp>
      <p:sp>
        <p:nvSpPr>
          <p:cNvPr id="35843" name="Content Placeholder 2">
            <a:extLst>
              <a:ext uri="{FF2B5EF4-FFF2-40B4-BE49-F238E27FC236}">
                <a16:creationId xmlns:a16="http://schemas.microsoft.com/office/drawing/2014/main" id="{BAA996FF-1A0B-4C57-AE87-CDA9F1BF645B}"/>
              </a:ext>
            </a:extLst>
          </p:cNvPr>
          <p:cNvSpPr>
            <a:spLocks noGrp="1" noChangeArrowheads="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sz="1800" dirty="0"/>
              <a:t>Dependability is based on events – can keep changing</a:t>
            </a:r>
          </a:p>
          <a:p>
            <a:pPr marL="0" indent="0">
              <a:buFont typeface="Arial" panose="020B0604020202020204" pitchFamily="34" charset="0"/>
              <a:buNone/>
            </a:pPr>
            <a:endParaRPr lang="en-IN" altLang="en-US" sz="900" dirty="0"/>
          </a:p>
          <a:p>
            <a:pPr marL="0" indent="0">
              <a:buFont typeface="Arial" panose="020B0604020202020204" pitchFamily="34" charset="0"/>
              <a:buNone/>
            </a:pPr>
            <a:r>
              <a:rPr lang="en-IN" altLang="en-US" sz="1800" i="1" dirty="0"/>
              <a:t>The last 5 times I lent her money, she returned it on time… so I can depend on her</a:t>
            </a:r>
          </a:p>
          <a:p>
            <a:pPr marL="0" indent="0">
              <a:buFont typeface="Arial" panose="020B0604020202020204" pitchFamily="34" charset="0"/>
              <a:buNone/>
            </a:pPr>
            <a:endParaRPr lang="en-IN" altLang="en-US" sz="900" i="1" dirty="0"/>
          </a:p>
          <a:p>
            <a:pPr marL="0" indent="0">
              <a:buFont typeface="Arial" panose="020B0604020202020204" pitchFamily="34" charset="0"/>
              <a:buNone/>
            </a:pPr>
            <a:r>
              <a:rPr lang="en-IN" altLang="en-US" sz="1800" i="1" dirty="0"/>
              <a:t>He said he will reach at 11, but look it is after 12 now… he always comes late… so how can I depend him to be on time?</a:t>
            </a:r>
          </a:p>
          <a:p>
            <a:pPr marL="0" indent="0">
              <a:buFont typeface="Arial" panose="020B0604020202020204" pitchFamily="34" charset="0"/>
              <a:buNone/>
            </a:pPr>
            <a:endParaRPr lang="en-IN" altLang="en-US" sz="1800" dirty="0"/>
          </a:p>
          <a:p>
            <a:pPr marL="0" indent="0">
              <a:buFont typeface="Arial" panose="020B0604020202020204" pitchFamily="34" charset="0"/>
              <a:buNone/>
            </a:pPr>
            <a:r>
              <a:rPr lang="en-IN" altLang="en-US" sz="1800" dirty="0"/>
              <a:t>I evaluate the competence of the other before making a program</a:t>
            </a:r>
          </a:p>
          <a:p>
            <a:pPr marL="0" indent="0">
              <a:buFont typeface="Arial" panose="020B0604020202020204" pitchFamily="34" charset="0"/>
              <a:buNone/>
            </a:pPr>
            <a:r>
              <a:rPr lang="en-IN" altLang="en-US" sz="1800" dirty="0"/>
              <a:t>I may re-evaluate the competence of the other for future programs</a:t>
            </a:r>
          </a:p>
          <a:p>
            <a:pPr marL="0" indent="0">
              <a:buFont typeface="Arial" panose="020B0604020202020204" pitchFamily="34" charset="0"/>
              <a:buNone/>
            </a:pPr>
            <a:endParaRPr lang="en-IN" altLang="en-US" sz="1800" dirty="0"/>
          </a:p>
          <a:p>
            <a:pPr marL="0" indent="0">
              <a:buFont typeface="Arial" panose="020B0604020202020204" pitchFamily="34" charset="0"/>
              <a:buNone/>
            </a:pPr>
            <a:r>
              <a:rPr lang="en-IN" altLang="en-US" sz="1800" dirty="0"/>
              <a:t>My acceptance of the other is conditional</a:t>
            </a:r>
          </a:p>
          <a:p>
            <a:pPr marL="0" indent="0">
              <a:buFont typeface="Arial" panose="020B0604020202020204" pitchFamily="34" charset="0"/>
              <a:buNone/>
            </a:pPr>
            <a:endParaRPr lang="en-IN" altLang="en-US" sz="1800" dirty="0"/>
          </a:p>
          <a:p>
            <a:pPr marL="0" indent="0">
              <a:buFont typeface="Arial" panose="020B0604020202020204" pitchFamily="34" charset="0"/>
              <a:buNone/>
            </a:pPr>
            <a:r>
              <a:rPr lang="en-IN" altLang="en-US" sz="1800" dirty="0"/>
              <a:t>If the other is lacking in competence, I may reject the other (and </a:t>
            </a:r>
            <a:r>
              <a:rPr lang="en-IN" altLang="en-US" sz="1800" dirty="0" err="1"/>
              <a:t>vv</a:t>
            </a:r>
            <a:r>
              <a:rPr lang="en-IN" altLang="en-US" sz="1800" dirty="0"/>
              <a:t>)</a:t>
            </a:r>
          </a:p>
          <a:p>
            <a:pPr marL="0" indent="0">
              <a:buFont typeface="Arial" panose="020B0604020202020204" pitchFamily="34" charset="0"/>
              <a:buNone/>
            </a:pPr>
            <a:endParaRPr lang="en-IN" altLang="en-US" sz="1800" dirty="0"/>
          </a:p>
          <a:p>
            <a:pPr marL="0" indent="0">
              <a:buFont typeface="Arial" panose="020B0604020202020204" pitchFamily="34" charset="0"/>
              <a:buNone/>
            </a:pPr>
            <a:r>
              <a:rPr lang="en-IN" altLang="en-US" sz="1800" dirty="0"/>
              <a:t>It does not necessarily lead to mutual happiness or mutual development</a:t>
            </a:r>
          </a:p>
        </p:txBody>
      </p:sp>
      <p:sp>
        <p:nvSpPr>
          <p:cNvPr id="35844" name="Title 3">
            <a:extLst>
              <a:ext uri="{FF2B5EF4-FFF2-40B4-BE49-F238E27FC236}">
                <a16:creationId xmlns:a16="http://schemas.microsoft.com/office/drawing/2014/main" id="{94D593EF-F164-44B1-9BBD-6FAC9A9BDE33}"/>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Trust</a:t>
            </a:r>
            <a:endParaRPr lang="en-IN" altLang="en-US"/>
          </a:p>
        </p:txBody>
      </p:sp>
      <p:sp>
        <p:nvSpPr>
          <p:cNvPr id="5" name="Content Placeholder 4">
            <a:extLst>
              <a:ext uri="{FF2B5EF4-FFF2-40B4-BE49-F238E27FC236}">
                <a16:creationId xmlns:a16="http://schemas.microsoft.com/office/drawing/2014/main" id="{87108B23-6113-415E-8DCF-32D8577DA402}"/>
              </a:ext>
            </a:extLst>
          </p:cNvPr>
          <p:cNvSpPr>
            <a:spLocks noGrp="1"/>
          </p:cNvSpPr>
          <p:nvPr>
            <p:ph sz="quarter" idx="10"/>
          </p:nvPr>
        </p:nvSpPr>
        <p:spPr/>
        <p:txBody>
          <a:bodyPr/>
          <a:lstStyle/>
          <a:p>
            <a:pPr>
              <a:defRPr/>
            </a:pPr>
            <a:r>
              <a:rPr lang="en-US" dirty="0"/>
              <a:t>Dependability</a:t>
            </a:r>
            <a:endParaRPr dirty="0"/>
          </a:p>
        </p:txBody>
      </p:sp>
    </p:spTree>
    <p:extLst>
      <p:ext uri="{BB962C8B-B14F-4D97-AF65-F5344CB8AC3E}">
        <p14:creationId xmlns:p14="http://schemas.microsoft.com/office/powerpoint/2010/main" val="322101677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4">
            <a:extLst>
              <a:ext uri="{FF2B5EF4-FFF2-40B4-BE49-F238E27FC236}">
                <a16:creationId xmlns:a16="http://schemas.microsoft.com/office/drawing/2014/main" id="{8130F9DF-8B3D-4D9D-8B85-49322507FB7D}"/>
              </a:ext>
            </a:extLst>
          </p:cNvPr>
          <p:cNvSpPr>
            <a:spLocks noGrp="1" noChangeArrowheads="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Being able to see that all human beings have the same natural acceptance (intention) as me</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Trust on intention is founded on understanding (not based on events)</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It does not keep changing with time or person. So it can be unconditional and continuous</a:t>
            </a:r>
          </a:p>
          <a:p>
            <a:pPr marL="0" indent="0">
              <a:buFont typeface="Arial" panose="020B0604020202020204" pitchFamily="34" charset="0"/>
              <a:buNone/>
            </a:pPr>
            <a:endParaRPr lang="en-IN" altLang="en-US" sz="4000"/>
          </a:p>
          <a:p>
            <a:pPr marL="0" indent="0">
              <a:buFont typeface="Arial" panose="020B0604020202020204" pitchFamily="34" charset="0"/>
              <a:buNone/>
            </a:pPr>
            <a:r>
              <a:rPr lang="en-IN" altLang="en-US"/>
              <a:t>Of course, the competence may or may not be there – in me or in the other</a:t>
            </a:r>
            <a:endParaRPr lang="en-US" altLang="en-US"/>
          </a:p>
        </p:txBody>
      </p:sp>
      <p:sp>
        <p:nvSpPr>
          <p:cNvPr id="36867" name="Content Placeholder 5">
            <a:extLst>
              <a:ext uri="{FF2B5EF4-FFF2-40B4-BE49-F238E27FC236}">
                <a16:creationId xmlns:a16="http://schemas.microsoft.com/office/drawing/2014/main" id="{C71CB5CB-E739-4796-BF23-1874D9656D9A}"/>
              </a:ext>
            </a:extLst>
          </p:cNvPr>
          <p:cNvSpPr>
            <a:spLocks noGrp="1" noChangeArrowheads="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“Trust” on competence is based on events – can keep changing</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i="1"/>
              <a:t>The last 5 times I lent her money, she returned it on time… so I can trust her</a:t>
            </a:r>
          </a:p>
          <a:p>
            <a:pPr marL="0" indent="0">
              <a:buFont typeface="Arial" panose="020B0604020202020204" pitchFamily="34" charset="0"/>
              <a:buNone/>
            </a:pPr>
            <a:endParaRPr lang="en-IN" altLang="en-US" i="1"/>
          </a:p>
          <a:p>
            <a:pPr marL="0" indent="0">
              <a:buFont typeface="Arial" panose="020B0604020202020204" pitchFamily="34" charset="0"/>
              <a:buNone/>
            </a:pPr>
            <a:r>
              <a:rPr lang="en-IN" altLang="en-US" i="1"/>
              <a:t>He said he will reach at 11, but look it is after 12 now… he always comes late… so how can I trust him to be on time?</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Here we are not looking at the natural acceptance (intention). We are only seeing the competence</a:t>
            </a:r>
          </a:p>
          <a:p>
            <a:pPr marL="0" indent="0">
              <a:buFont typeface="Arial" panose="020B0604020202020204" pitchFamily="34" charset="0"/>
              <a:buNone/>
            </a:pPr>
            <a:endParaRPr lang="en-IN" altLang="en-US"/>
          </a:p>
          <a:p>
            <a:pPr marL="0" indent="0">
              <a:buFont typeface="Arial" panose="020B0604020202020204" pitchFamily="34" charset="0"/>
              <a:buNone/>
            </a:pPr>
            <a:endParaRPr lang="en-US" altLang="en-US"/>
          </a:p>
        </p:txBody>
      </p:sp>
      <p:sp>
        <p:nvSpPr>
          <p:cNvPr id="36868" name="Title 3">
            <a:extLst>
              <a:ext uri="{FF2B5EF4-FFF2-40B4-BE49-F238E27FC236}">
                <a16:creationId xmlns:a16="http://schemas.microsoft.com/office/drawing/2014/main" id="{43ECAD38-C273-4C22-86EE-F59FE59ABDAE}"/>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a:t>Understanding Trust	</a:t>
            </a:r>
            <a:endParaRPr lang="en-US" altLang="en-US" dirty="0"/>
          </a:p>
        </p:txBody>
      </p:sp>
      <p:sp>
        <p:nvSpPr>
          <p:cNvPr id="2" name="Content Placeholder 1">
            <a:extLst>
              <a:ext uri="{FF2B5EF4-FFF2-40B4-BE49-F238E27FC236}">
                <a16:creationId xmlns:a16="http://schemas.microsoft.com/office/drawing/2014/main" id="{9427EFBB-BAD1-45A9-B09B-891D57112C01}"/>
              </a:ext>
            </a:extLst>
          </p:cNvPr>
          <p:cNvSpPr>
            <a:spLocks noGrp="1"/>
          </p:cNvSpPr>
          <p:nvPr>
            <p:ph sz="quarter" idx="10"/>
          </p:nvPr>
        </p:nvSpPr>
        <p:spPr/>
        <p:txBody>
          <a:bodyPr/>
          <a:lstStyle/>
          <a:p>
            <a:r>
              <a:rPr lang="en-IN" altLang="en-US" dirty="0"/>
              <a:t>Assuming Trust</a:t>
            </a:r>
            <a:endParaRPr lang="en-IN" dirty="0"/>
          </a:p>
        </p:txBody>
      </p:sp>
    </p:spTree>
    <p:extLst>
      <p:ext uri="{BB962C8B-B14F-4D97-AF65-F5344CB8AC3E}">
        <p14:creationId xmlns:p14="http://schemas.microsoft.com/office/powerpoint/2010/main" val="3147403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A5503E-1553-495B-A801-9D00B9FF4D09}"/>
              </a:ext>
            </a:extLst>
          </p:cNvPr>
          <p:cNvSpPr>
            <a:spLocks noGrp="1"/>
          </p:cNvSpPr>
          <p:nvPr>
            <p:ph sz="half" idx="1"/>
          </p:nvPr>
        </p:nvSpPr>
        <p:spPr/>
        <p:txBody>
          <a:bodyPr/>
          <a:lstStyle/>
          <a:p>
            <a:pPr marL="0" indent="0">
              <a:buFont typeface="Arial" panose="020B0604020202020204" pitchFamily="34" charset="0"/>
              <a:buNone/>
              <a:defRPr/>
            </a:pPr>
            <a:r>
              <a:rPr lang="en-IN" dirty="0"/>
              <a:t>Intention is not the same as expectation</a:t>
            </a:r>
          </a:p>
          <a:p>
            <a:pPr marL="0" indent="0">
              <a:buFont typeface="Arial" panose="020B0604020202020204" pitchFamily="34" charset="0"/>
              <a:buNone/>
              <a:defRPr/>
            </a:pPr>
            <a:r>
              <a:rPr lang="en-IN" dirty="0"/>
              <a:t>Intention is not the same as desire</a:t>
            </a:r>
          </a:p>
          <a:p>
            <a:pPr marL="0" indent="0">
              <a:buFont typeface="Arial" panose="020B0604020202020204" pitchFamily="34" charset="0"/>
              <a:buNone/>
              <a:defRPr/>
            </a:pPr>
            <a:endParaRPr lang="en-IN" dirty="0"/>
          </a:p>
          <a:p>
            <a:pPr marL="0" indent="0">
              <a:buFont typeface="Arial" panose="020B0604020202020204" pitchFamily="34" charset="0"/>
              <a:buNone/>
              <a:defRPr/>
            </a:pPr>
            <a:r>
              <a:rPr lang="en-IN" dirty="0"/>
              <a:t>Intention = Natural Acceptance</a:t>
            </a:r>
          </a:p>
          <a:p>
            <a:pPr marL="0" indent="0">
              <a:buFont typeface="Arial" panose="020B0604020202020204" pitchFamily="34" charset="0"/>
              <a:buNone/>
              <a:defRPr/>
            </a:pPr>
            <a:endParaRPr lang="en-IN" dirty="0"/>
          </a:p>
          <a:p>
            <a:pPr marL="0" indent="0">
              <a:buFont typeface="Arial" panose="020B0604020202020204" pitchFamily="34" charset="0"/>
              <a:buNone/>
              <a:defRPr/>
            </a:pPr>
            <a:endParaRPr lang="en-IN" dirty="0"/>
          </a:p>
          <a:p>
            <a:pPr marL="0" indent="0">
              <a:buFont typeface="Arial" panose="020B0604020202020204" pitchFamily="34" charset="0"/>
              <a:buNone/>
              <a:defRPr/>
            </a:pPr>
            <a:r>
              <a:rPr lang="en-IN" dirty="0"/>
              <a:t>We have a natural acceptance for</a:t>
            </a:r>
          </a:p>
          <a:p>
            <a:pPr>
              <a:buFontTx/>
              <a:buChar char="-"/>
              <a:defRPr/>
            </a:pPr>
            <a:r>
              <a:rPr lang="en-IN" dirty="0"/>
              <a:t>Relationship</a:t>
            </a:r>
          </a:p>
          <a:p>
            <a:pPr>
              <a:buFontTx/>
              <a:buChar char="-"/>
              <a:defRPr/>
            </a:pPr>
            <a:r>
              <a:rPr lang="en-IN" dirty="0"/>
              <a:t>Harmony (order)</a:t>
            </a:r>
          </a:p>
          <a:p>
            <a:pPr>
              <a:buFontTx/>
              <a:buChar char="-"/>
              <a:defRPr/>
            </a:pPr>
            <a:r>
              <a:rPr lang="en-IN" dirty="0"/>
              <a:t>Co-existence</a:t>
            </a:r>
          </a:p>
          <a:p>
            <a:pPr marL="0" indent="0">
              <a:buFont typeface="Arial" panose="020B0604020202020204" pitchFamily="34" charset="0"/>
              <a:buNone/>
              <a:defRPr/>
            </a:pPr>
            <a:endParaRPr lang="en-IN" dirty="0"/>
          </a:p>
        </p:txBody>
      </p:sp>
      <p:sp>
        <p:nvSpPr>
          <p:cNvPr id="27651" name="Content Placeholder 2">
            <a:extLst>
              <a:ext uri="{FF2B5EF4-FFF2-40B4-BE49-F238E27FC236}">
                <a16:creationId xmlns:a16="http://schemas.microsoft.com/office/drawing/2014/main" id="{8F00DB54-780F-4BC8-A56D-47585A0CB245}"/>
              </a:ext>
            </a:extLst>
          </p:cNvPr>
          <p:cNvSpPr>
            <a:spLocks noGrp="1" noChangeArrowheads="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dirty="0"/>
              <a:t>Competence is not the same as intention</a:t>
            </a:r>
          </a:p>
          <a:p>
            <a:pPr marL="0" indent="0">
              <a:buFont typeface="Arial" panose="020B0604020202020204" pitchFamily="34" charset="0"/>
              <a:buNone/>
            </a:pPr>
            <a:endParaRPr lang="en-IN" altLang="en-US" dirty="0"/>
          </a:p>
          <a:p>
            <a:pPr marL="0" indent="0">
              <a:buFont typeface="Arial" panose="020B0604020202020204" pitchFamily="34" charset="0"/>
              <a:buNone/>
            </a:pPr>
            <a:endParaRPr lang="en-IN" altLang="en-US" dirty="0"/>
          </a:p>
          <a:p>
            <a:pPr marL="0" indent="0">
              <a:buFont typeface="Arial" panose="020B0604020202020204" pitchFamily="34" charset="0"/>
              <a:buNone/>
            </a:pPr>
            <a:r>
              <a:rPr lang="en-IN" altLang="en-US" dirty="0"/>
              <a:t>Competence = Imagination guided by natural acceptance</a:t>
            </a:r>
          </a:p>
          <a:p>
            <a:pPr marL="0" indent="0">
              <a:buFont typeface="Arial" panose="020B0604020202020204" pitchFamily="34" charset="0"/>
              <a:buNone/>
            </a:pPr>
            <a:endParaRPr lang="en-IN" altLang="en-US" dirty="0"/>
          </a:p>
          <a:p>
            <a:pPr marL="0" indent="0">
              <a:buFont typeface="Arial" panose="020B0604020202020204" pitchFamily="34" charset="0"/>
              <a:buNone/>
            </a:pPr>
            <a:r>
              <a:rPr lang="en-IN" altLang="en-US" dirty="0"/>
              <a:t>Our imagination may also be motivated by preconditioning and sensation</a:t>
            </a:r>
          </a:p>
          <a:p>
            <a:pPr marL="0" indent="0">
              <a:buFont typeface="Arial" panose="020B0604020202020204" pitchFamily="34" charset="0"/>
              <a:buNone/>
            </a:pPr>
            <a:r>
              <a:rPr lang="en-IN" altLang="en-US" dirty="0"/>
              <a:t>e.g., opposition, jealousy, revenge, struggle, conflict… may be a part of our imagination even though these are not naturally acceptable to us</a:t>
            </a:r>
          </a:p>
        </p:txBody>
      </p:sp>
      <p:sp>
        <p:nvSpPr>
          <p:cNvPr id="27652" name="Title 3">
            <a:extLst>
              <a:ext uri="{FF2B5EF4-FFF2-40B4-BE49-F238E27FC236}">
                <a16:creationId xmlns:a16="http://schemas.microsoft.com/office/drawing/2014/main" id="{25123064-A25B-48DF-9194-C4DAEDA969B5}"/>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a:t>Intention						</a:t>
            </a:r>
            <a:r>
              <a:rPr lang="en-IN" dirty="0"/>
              <a:t>Competence</a:t>
            </a:r>
            <a:endParaRPr lang="en-IN" altLang="en-US" dirty="0"/>
          </a:p>
        </p:txBody>
      </p:sp>
    </p:spTree>
    <p:extLst>
      <p:ext uri="{BB962C8B-B14F-4D97-AF65-F5344CB8AC3E}">
        <p14:creationId xmlns:p14="http://schemas.microsoft.com/office/powerpoint/2010/main" val="1619491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0FE63A03-4E2C-4765-84FD-3E0B65BDA501}"/>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Distinguishing between Intention (Natural Acceptance) and Desire</a:t>
            </a:r>
            <a:endParaRPr lang="en-US" altLang="en-US"/>
          </a:p>
        </p:txBody>
      </p:sp>
      <p:graphicFrame>
        <p:nvGraphicFramePr>
          <p:cNvPr id="3" name="Table 2">
            <a:extLst>
              <a:ext uri="{FF2B5EF4-FFF2-40B4-BE49-F238E27FC236}">
                <a16:creationId xmlns:a16="http://schemas.microsoft.com/office/drawing/2014/main" id="{35982BEA-AF22-4014-981F-282B9561D3E1}"/>
              </a:ext>
            </a:extLst>
          </p:cNvPr>
          <p:cNvGraphicFramePr>
            <a:graphicFrameLocks noGrp="1"/>
          </p:cNvGraphicFramePr>
          <p:nvPr/>
        </p:nvGraphicFramePr>
        <p:xfrm>
          <a:off x="4876800" y="533400"/>
          <a:ext cx="4800599" cy="4419599"/>
        </p:xfrm>
        <a:graphic>
          <a:graphicData uri="http://schemas.openxmlformats.org/drawingml/2006/table">
            <a:tbl>
              <a:tblPr/>
              <a:tblGrid>
                <a:gridCol w="413396">
                  <a:extLst>
                    <a:ext uri="{9D8B030D-6E8A-4147-A177-3AD203B41FA5}">
                      <a16:colId xmlns:a16="http://schemas.microsoft.com/office/drawing/2014/main" val="20000"/>
                    </a:ext>
                  </a:extLst>
                </a:gridCol>
                <a:gridCol w="2055803">
                  <a:extLst>
                    <a:ext uri="{9D8B030D-6E8A-4147-A177-3AD203B41FA5}">
                      <a16:colId xmlns:a16="http://schemas.microsoft.com/office/drawing/2014/main" val="20001"/>
                    </a:ext>
                  </a:extLst>
                </a:gridCol>
                <a:gridCol w="2331400">
                  <a:extLst>
                    <a:ext uri="{9D8B030D-6E8A-4147-A177-3AD203B41FA5}">
                      <a16:colId xmlns:a16="http://schemas.microsoft.com/office/drawing/2014/main" val="20002"/>
                    </a:ext>
                  </a:extLst>
                </a:gridCol>
              </a:tblGrid>
              <a:tr h="713876">
                <a:tc>
                  <a:txBody>
                    <a:bodyPr/>
                    <a:lstStyle/>
                    <a:p>
                      <a:pPr marL="0" marR="0">
                        <a:spcBef>
                          <a:spcPts val="0"/>
                        </a:spcBef>
                        <a:spcAft>
                          <a:spcPts val="0"/>
                        </a:spcAft>
                      </a:pPr>
                      <a:endParaRPr lang="en-US" sz="1800" b="1" dirty="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rPr>
                        <a:t>Force / Power</a:t>
                      </a:r>
                      <a:endParaRPr lang="en-US" sz="1800" b="1" dirty="0">
                        <a:latin typeface="Times New Roman"/>
                        <a:ea typeface="Times New Roman"/>
                      </a:endParaRPr>
                    </a:p>
                    <a:p>
                      <a:pPr marL="0" marR="0" algn="ctr">
                        <a:spcBef>
                          <a:spcPts val="0"/>
                        </a:spcBef>
                        <a:spcAft>
                          <a:spcPts val="0"/>
                        </a:spcAft>
                      </a:pPr>
                      <a:r>
                        <a:rPr lang="en-US" sz="2400" b="1" kern="1200" dirty="0">
                          <a:solidFill>
                            <a:srgbClr val="002060"/>
                          </a:solidFill>
                          <a:latin typeface="Kruti Dev 010"/>
                          <a:ea typeface="Times New Roman"/>
                          <a:cs typeface="Arial"/>
                        </a:rPr>
                        <a:t>cy@“</a:t>
                      </a:r>
                      <a:r>
                        <a:rPr lang="en-US" sz="2400" b="1" kern="1200" dirty="0" err="1">
                          <a:solidFill>
                            <a:srgbClr val="002060"/>
                          </a:solidFill>
                          <a:latin typeface="Kruti Dev 010"/>
                          <a:ea typeface="Times New Roman"/>
                          <a:cs typeface="Arial"/>
                        </a:rPr>
                        <a:t>kfDr</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rPr>
                        <a:t>Activity</a:t>
                      </a:r>
                      <a:endParaRPr lang="en-US" sz="1800" b="1" dirty="0">
                        <a:latin typeface="Times New Roman"/>
                        <a:ea typeface="Times New Roman"/>
                      </a:endParaRPr>
                    </a:p>
                    <a:p>
                      <a:pPr marL="0" marR="0" algn="ctr">
                        <a:spcBef>
                          <a:spcPts val="0"/>
                        </a:spcBef>
                        <a:spcAft>
                          <a:spcPts val="0"/>
                        </a:spcAft>
                      </a:pPr>
                      <a:r>
                        <a:rPr lang="en-US" sz="2400" b="1" kern="1200" dirty="0" err="1">
                          <a:solidFill>
                            <a:srgbClr val="002060"/>
                          </a:solidFill>
                          <a:latin typeface="Kruti Dev 010"/>
                          <a:ea typeface="Times New Roman"/>
                          <a:cs typeface="Arial"/>
                        </a:rPr>
                        <a:t>fØz;k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lgn="r">
                        <a:spcBef>
                          <a:spcPts val="0"/>
                        </a:spcBef>
                        <a:spcAft>
                          <a:spcPts val="0"/>
                        </a:spcAft>
                      </a:pPr>
                      <a:r>
                        <a:rPr lang="en-US" sz="2000" b="1">
                          <a:latin typeface="Arial"/>
                          <a:ea typeface="Times New Roman"/>
                        </a:rPr>
                        <a:t>1.</a:t>
                      </a:r>
                      <a:endParaRPr lang="en-US" sz="1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solidFill>
                            <a:schemeClr val="bg1"/>
                          </a:solidFill>
                          <a:latin typeface="Arial"/>
                          <a:ea typeface="Calibri"/>
                        </a:rPr>
                        <a:t>Realization</a:t>
                      </a:r>
                      <a:r>
                        <a:rPr lang="en-US" sz="1200" b="1" dirty="0">
                          <a:solidFill>
                            <a:schemeClr val="bg1"/>
                          </a:solidFill>
                          <a:latin typeface="Calibri"/>
                          <a:ea typeface="Calibri"/>
                        </a:rPr>
                        <a:t> </a:t>
                      </a:r>
                    </a:p>
                    <a:p>
                      <a:pPr marL="0" marR="0">
                        <a:spcBef>
                          <a:spcPts val="0"/>
                        </a:spcBef>
                        <a:spcAft>
                          <a:spcPts val="0"/>
                        </a:spcAft>
                      </a:pPr>
                      <a:r>
                        <a:rPr lang="en-US" sz="2400" b="1" kern="1200" dirty="0" err="1">
                          <a:solidFill>
                            <a:schemeClr val="bg1"/>
                          </a:solidFill>
                          <a:latin typeface="Kruti Dev 010"/>
                          <a:ea typeface="Times New Roman"/>
                          <a:cs typeface="Arial"/>
                        </a:rPr>
                        <a:t>vuqHko</a:t>
                      </a:r>
                      <a:endParaRPr lang="en-US" sz="1800" b="1"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0219">
                <a:tc>
                  <a:txBody>
                    <a:bodyPr/>
                    <a:lstStyle/>
                    <a:p>
                      <a:r>
                        <a:rPr lang="en-US" sz="1800" b="1" baseline="0" dirty="0">
                          <a:latin typeface="Times New Roman"/>
                          <a:ea typeface="Calibri"/>
                        </a:rPr>
                        <a:t> </a:t>
                      </a:r>
                      <a:r>
                        <a:rPr lang="en-US" sz="2000" b="1" dirty="0">
                          <a:latin typeface="Arial"/>
                          <a:ea typeface="Calibri"/>
                        </a:rPr>
                        <a:t>2.</a:t>
                      </a:r>
                      <a:r>
                        <a:rPr lang="en-US" sz="1200" b="1" dirty="0">
                          <a:latin typeface="Calibri"/>
                          <a:ea typeface="Calibri"/>
                        </a:rPr>
                        <a:t>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solidFill>
                            <a:schemeClr val="bg1"/>
                          </a:solidFill>
                          <a:latin typeface="Arial"/>
                          <a:ea typeface="Times New Roman"/>
                        </a:rPr>
                        <a:t>Understanding</a:t>
                      </a:r>
                      <a:endParaRPr lang="en-US" sz="1800" b="1" dirty="0">
                        <a:solidFill>
                          <a:schemeClr val="bg1"/>
                        </a:solidFill>
                        <a:latin typeface="Times New Roman"/>
                        <a:ea typeface="Times New Roman"/>
                      </a:endParaRPr>
                    </a:p>
                    <a:p>
                      <a:pPr marL="0" marR="0">
                        <a:spcBef>
                          <a:spcPts val="0"/>
                        </a:spcBef>
                        <a:spcAft>
                          <a:spcPts val="0"/>
                        </a:spcAft>
                      </a:pPr>
                      <a:r>
                        <a:rPr lang="en-US" sz="2400" b="1" kern="1200" dirty="0" err="1">
                          <a:solidFill>
                            <a:schemeClr val="bg1"/>
                          </a:solidFill>
                          <a:latin typeface="Kruti Dev 010"/>
                          <a:ea typeface="Times New Roman"/>
                          <a:cs typeface="Arial"/>
                        </a:rPr>
                        <a:t>cks</a:t>
                      </a:r>
                      <a:r>
                        <a:rPr lang="en-US" sz="2400" b="1" kern="1200" dirty="0">
                          <a:solidFill>
                            <a:schemeClr val="bg1"/>
                          </a:solidFill>
                          <a:latin typeface="Kruti Dev 010"/>
                          <a:ea typeface="Times New Roman"/>
                          <a:cs typeface="Arial"/>
                        </a:rPr>
                        <a:t>/k</a:t>
                      </a:r>
                      <a:endParaRPr lang="en-US" sz="1800" b="1"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3876">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3876">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Thought</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fopkj</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err="1">
                          <a:latin typeface="Arial"/>
                          <a:ea typeface="Times New Roman"/>
                        </a:rPr>
                        <a:t>Analysing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fo'ys"k.k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876">
                <a:tc>
                  <a:txBody>
                    <a:bodyPr/>
                    <a:lstStyle/>
                    <a:p>
                      <a:pPr marL="0" marR="0" algn="r">
                        <a:spcBef>
                          <a:spcPts val="0"/>
                        </a:spcBef>
                        <a:spcAft>
                          <a:spcPts val="0"/>
                        </a:spcAft>
                      </a:pPr>
                      <a:r>
                        <a:rPr lang="en-US" sz="2000" b="1" dirty="0">
                          <a:latin typeface="Arial"/>
                          <a:ea typeface="Times New Roman"/>
                        </a:rPr>
                        <a:t>5.</a:t>
                      </a:r>
                      <a:endParaRPr lang="en-US" sz="1800" b="1"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Expectation</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vk'kk</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Selecting/Tasting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p;u@vkLoknu</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8701" name="Rectangle 10">
            <a:extLst>
              <a:ext uri="{FF2B5EF4-FFF2-40B4-BE49-F238E27FC236}">
                <a16:creationId xmlns:a16="http://schemas.microsoft.com/office/drawing/2014/main" id="{21EF2610-28D2-434E-9BFB-685C5F59521A}"/>
              </a:ext>
            </a:extLst>
          </p:cNvPr>
          <p:cNvSpPr>
            <a:spLocks noChangeArrowheads="1"/>
          </p:cNvSpPr>
          <p:nvPr/>
        </p:nvSpPr>
        <p:spPr bwMode="auto">
          <a:xfrm>
            <a:off x="2667000" y="5181600"/>
            <a:ext cx="1509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Body </a:t>
            </a:r>
            <a:r>
              <a:rPr lang="en-US" altLang="en-US" sz="2800">
                <a:solidFill>
                  <a:srgbClr val="1E00AA"/>
                </a:solidFill>
                <a:latin typeface="Kruti Dev 010" pitchFamily="2" charset="0"/>
              </a:rPr>
              <a:t>'kjhj</a:t>
            </a:r>
            <a:r>
              <a:rPr lang="en-US" altLang="en-US" sz="2400">
                <a:latin typeface="Kruti Dev 010" pitchFamily="2" charset="0"/>
              </a:rPr>
              <a:t> </a:t>
            </a:r>
            <a:endParaRPr lang="en-US" altLang="en-US" sz="2000"/>
          </a:p>
        </p:txBody>
      </p:sp>
      <p:cxnSp>
        <p:nvCxnSpPr>
          <p:cNvPr id="13" name="Straight Connector 12">
            <a:extLst>
              <a:ext uri="{FF2B5EF4-FFF2-40B4-BE49-F238E27FC236}">
                <a16:creationId xmlns:a16="http://schemas.microsoft.com/office/drawing/2014/main" id="{29C5C51D-906F-4FC5-A5DA-5B8FC131C773}"/>
              </a:ext>
            </a:extLst>
          </p:cNvPr>
          <p:cNvCxnSpPr/>
          <p:nvPr/>
        </p:nvCxnSpPr>
        <p:spPr>
          <a:xfrm rot="10800000">
            <a:off x="2667000" y="4953000"/>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703" name="Rectangle 13">
            <a:extLst>
              <a:ext uri="{FF2B5EF4-FFF2-40B4-BE49-F238E27FC236}">
                <a16:creationId xmlns:a16="http://schemas.microsoft.com/office/drawing/2014/main" id="{7151C96F-37BE-4812-A7A4-1817626C283C}"/>
              </a:ext>
            </a:extLst>
          </p:cNvPr>
          <p:cNvSpPr>
            <a:spLocks noChangeArrowheads="1"/>
          </p:cNvSpPr>
          <p:nvPr/>
        </p:nvSpPr>
        <p:spPr bwMode="auto">
          <a:xfrm>
            <a:off x="4191000" y="5486400"/>
            <a:ext cx="220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Behaviour </a:t>
            </a:r>
            <a:r>
              <a:rPr lang="en-US" altLang="en-US" sz="2800">
                <a:solidFill>
                  <a:srgbClr val="1E00AA"/>
                </a:solidFill>
                <a:latin typeface="Kruti Dev 010" pitchFamily="2" charset="0"/>
              </a:rPr>
              <a:t>O;ogkj</a:t>
            </a:r>
          </a:p>
        </p:txBody>
      </p:sp>
      <p:sp>
        <p:nvSpPr>
          <p:cNvPr id="28704" name="Rectangle 14">
            <a:extLst>
              <a:ext uri="{FF2B5EF4-FFF2-40B4-BE49-F238E27FC236}">
                <a16:creationId xmlns:a16="http://schemas.microsoft.com/office/drawing/2014/main" id="{25B9C436-60AB-4838-8D31-00621E5AB95C}"/>
              </a:ext>
            </a:extLst>
          </p:cNvPr>
          <p:cNvSpPr>
            <a:spLocks noChangeArrowheads="1"/>
          </p:cNvSpPr>
          <p:nvPr/>
        </p:nvSpPr>
        <p:spPr bwMode="auto">
          <a:xfrm>
            <a:off x="6707188" y="5486400"/>
            <a:ext cx="1338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Work </a:t>
            </a:r>
            <a:r>
              <a:rPr lang="en-US" altLang="en-US" sz="2800">
                <a:solidFill>
                  <a:srgbClr val="1E00AA"/>
                </a:solidFill>
                <a:latin typeface="Kruti Dev 010" pitchFamily="2" charset="0"/>
              </a:rPr>
              <a:t>dk;Z</a:t>
            </a:r>
          </a:p>
        </p:txBody>
      </p:sp>
      <p:cxnSp>
        <p:nvCxnSpPr>
          <p:cNvPr id="18" name="Straight Arrow Connector 17">
            <a:extLst>
              <a:ext uri="{FF2B5EF4-FFF2-40B4-BE49-F238E27FC236}">
                <a16:creationId xmlns:a16="http://schemas.microsoft.com/office/drawing/2014/main" id="{B17ADD3D-5A2E-4B42-823F-6F775FC3585E}"/>
              </a:ext>
            </a:extLst>
          </p:cNvPr>
          <p:cNvCxnSpPr>
            <a:endCxn id="28703" idx="0"/>
          </p:cNvCxnSpPr>
          <p:nvPr/>
        </p:nvCxnSpPr>
        <p:spPr>
          <a:xfrm rot="10800000" flipV="1">
            <a:off x="5294313" y="4953000"/>
            <a:ext cx="2478087"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BB5F4A4-1C0B-4DEB-B8AA-6CECA12E39EC}"/>
              </a:ext>
            </a:extLst>
          </p:cNvPr>
          <p:cNvCxnSpPr>
            <a:endCxn id="28704" idx="0"/>
          </p:cNvCxnSpPr>
          <p:nvPr/>
        </p:nvCxnSpPr>
        <p:spPr>
          <a:xfrm rot="5400000">
            <a:off x="7308057" y="5022056"/>
            <a:ext cx="533400" cy="395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707" name="Text Box 10">
            <a:extLst>
              <a:ext uri="{FF2B5EF4-FFF2-40B4-BE49-F238E27FC236}">
                <a16:creationId xmlns:a16="http://schemas.microsoft.com/office/drawing/2014/main" id="{7ED8F7B1-502D-4601-93FB-B5F4B1286945}"/>
              </a:ext>
            </a:extLst>
          </p:cNvPr>
          <p:cNvSpPr txBox="1">
            <a:spLocks noChangeArrowheads="1"/>
          </p:cNvSpPr>
          <p:nvPr/>
        </p:nvSpPr>
        <p:spPr bwMode="auto">
          <a:xfrm>
            <a:off x="9863137" y="1087436"/>
            <a:ext cx="2205041"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dirty="0">
                <a:solidFill>
                  <a:srgbClr val="FF0000"/>
                </a:solidFill>
              </a:rPr>
              <a:t>Natural Acceptance </a:t>
            </a:r>
          </a:p>
          <a:p>
            <a:pPr eaLnBrk="1" hangingPunct="1">
              <a:spcAft>
                <a:spcPts val="1000"/>
              </a:spcAft>
            </a:pPr>
            <a:r>
              <a:rPr lang="en-US" altLang="en-US" sz="2000" b="1" dirty="0">
                <a:solidFill>
                  <a:srgbClr val="FF0000"/>
                </a:solidFill>
              </a:rPr>
              <a:t>INTENTION</a:t>
            </a:r>
          </a:p>
          <a:p>
            <a:pPr eaLnBrk="1" hangingPunct="1">
              <a:spcAft>
                <a:spcPts val="1000"/>
              </a:spcAft>
            </a:pPr>
            <a:r>
              <a:rPr lang="en-US" altLang="en-US" sz="2000" b="1" dirty="0">
                <a:solidFill>
                  <a:srgbClr val="FF0000"/>
                </a:solidFill>
              </a:rPr>
              <a:t>DESIRED STATE</a:t>
            </a:r>
          </a:p>
        </p:txBody>
      </p:sp>
      <p:sp>
        <p:nvSpPr>
          <p:cNvPr id="28708" name="Text Box 10">
            <a:extLst>
              <a:ext uri="{FF2B5EF4-FFF2-40B4-BE49-F238E27FC236}">
                <a16:creationId xmlns:a16="http://schemas.microsoft.com/office/drawing/2014/main" id="{792BFD75-8E39-4111-8D87-FD6654A3B445}"/>
              </a:ext>
            </a:extLst>
          </p:cNvPr>
          <p:cNvSpPr txBox="1">
            <a:spLocks noChangeArrowheads="1"/>
          </p:cNvSpPr>
          <p:nvPr/>
        </p:nvSpPr>
        <p:spPr bwMode="auto">
          <a:xfrm>
            <a:off x="9829800" y="3505199"/>
            <a:ext cx="23622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dirty="0">
                <a:solidFill>
                  <a:srgbClr val="FF0000"/>
                </a:solidFill>
              </a:rPr>
              <a:t>COMPETENCE</a:t>
            </a:r>
          </a:p>
          <a:p>
            <a:pPr eaLnBrk="1" hangingPunct="1">
              <a:spcAft>
                <a:spcPts val="1000"/>
              </a:spcAft>
            </a:pPr>
            <a:r>
              <a:rPr lang="en-US" altLang="en-US" sz="2000" b="1" dirty="0">
                <a:solidFill>
                  <a:srgbClr val="FF0000"/>
                </a:solidFill>
              </a:rPr>
              <a:t>What You Are</a:t>
            </a:r>
          </a:p>
          <a:p>
            <a:pPr eaLnBrk="1" hangingPunct="1">
              <a:spcAft>
                <a:spcPts val="1000"/>
              </a:spcAft>
            </a:pPr>
            <a:r>
              <a:rPr lang="en-US" altLang="en-US" sz="2000" b="1" dirty="0">
                <a:solidFill>
                  <a:srgbClr val="FF0000"/>
                </a:solidFill>
              </a:rPr>
              <a:t>CURRENT STATE</a:t>
            </a:r>
          </a:p>
        </p:txBody>
      </p:sp>
      <p:sp>
        <p:nvSpPr>
          <p:cNvPr id="33" name="Right Brace 32">
            <a:extLst>
              <a:ext uri="{FF2B5EF4-FFF2-40B4-BE49-F238E27FC236}">
                <a16:creationId xmlns:a16="http://schemas.microsoft.com/office/drawing/2014/main" id="{A107998C-DC16-47FF-9690-AA121441BD55}"/>
              </a:ext>
            </a:extLst>
          </p:cNvPr>
          <p:cNvSpPr/>
          <p:nvPr/>
        </p:nvSpPr>
        <p:spPr>
          <a:xfrm>
            <a:off x="9677400" y="1371600"/>
            <a:ext cx="228600" cy="1295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 name="Right Brace 33">
            <a:extLst>
              <a:ext uri="{FF2B5EF4-FFF2-40B4-BE49-F238E27FC236}">
                <a16:creationId xmlns:a16="http://schemas.microsoft.com/office/drawing/2014/main" id="{E4110A20-9CCB-4B9E-8CE7-E16F085183A0}"/>
              </a:ext>
            </a:extLst>
          </p:cNvPr>
          <p:cNvSpPr/>
          <p:nvPr/>
        </p:nvSpPr>
        <p:spPr>
          <a:xfrm>
            <a:off x="9677400" y="2874963"/>
            <a:ext cx="228600" cy="2057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28711" name="Group 45">
            <a:extLst>
              <a:ext uri="{FF2B5EF4-FFF2-40B4-BE49-F238E27FC236}">
                <a16:creationId xmlns:a16="http://schemas.microsoft.com/office/drawing/2014/main" id="{41A906D3-C7BE-4973-855C-81F7C9EFDD63}"/>
              </a:ext>
            </a:extLst>
          </p:cNvPr>
          <p:cNvGrpSpPr>
            <a:grpSpLocks/>
          </p:cNvGrpSpPr>
          <p:nvPr/>
        </p:nvGrpSpPr>
        <p:grpSpPr bwMode="auto">
          <a:xfrm>
            <a:off x="9372600" y="4876800"/>
            <a:ext cx="2667000" cy="1336675"/>
            <a:chOff x="6324600" y="4988560"/>
            <a:chExt cx="2667000" cy="1336040"/>
          </a:xfrm>
        </p:grpSpPr>
        <p:sp>
          <p:nvSpPr>
            <p:cNvPr id="28727" name="Text Box 13">
              <a:extLst>
                <a:ext uri="{FF2B5EF4-FFF2-40B4-BE49-F238E27FC236}">
                  <a16:creationId xmlns:a16="http://schemas.microsoft.com/office/drawing/2014/main" id="{298E34FA-4DF9-40CC-97A8-15A90533C7AC}"/>
                </a:ext>
              </a:extLst>
            </p:cNvPr>
            <p:cNvSpPr txBox="1">
              <a:spLocks noChangeArrowheads="1"/>
            </p:cNvSpPr>
            <p:nvPr/>
          </p:nvSpPr>
          <p:spPr bwMode="auto">
            <a:xfrm>
              <a:off x="7124700" y="5168900"/>
              <a:ext cx="18669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solidFill>
                    <a:srgbClr val="FF0000"/>
                  </a:solidFill>
                </a:rPr>
                <a:t>Sensation</a:t>
              </a:r>
            </a:p>
            <a:p>
              <a:pPr eaLnBrk="1" hangingPunct="1">
                <a:spcAft>
                  <a:spcPts val="1000"/>
                </a:spcAft>
              </a:pPr>
              <a:r>
                <a:rPr lang="en-US" altLang="en-US" sz="2800">
                  <a:solidFill>
                    <a:srgbClr val="1E00AA"/>
                  </a:solidFill>
                  <a:latin typeface="Kruti Dev 010" pitchFamily="2" charset="0"/>
                </a:rPr>
                <a:t>Lakosnuk</a:t>
              </a:r>
            </a:p>
            <a:p>
              <a:pPr eaLnBrk="1" hangingPunct="1">
                <a:spcAft>
                  <a:spcPts val="1000"/>
                </a:spcAft>
              </a:pPr>
              <a:endParaRPr lang="en-US" altLang="en-US" sz="1600">
                <a:solidFill>
                  <a:srgbClr val="002060"/>
                </a:solidFill>
                <a:latin typeface="Kruti Dev 010" pitchFamily="2" charset="0"/>
              </a:endParaRPr>
            </a:p>
            <a:p>
              <a:pPr eaLnBrk="1" hangingPunct="1"/>
              <a:endParaRPr lang="en-US" altLang="en-US"/>
            </a:p>
          </p:txBody>
        </p:sp>
        <p:cxnSp>
          <p:nvCxnSpPr>
            <p:cNvPr id="28728" name="AutoShape 14">
              <a:extLst>
                <a:ext uri="{FF2B5EF4-FFF2-40B4-BE49-F238E27FC236}">
                  <a16:creationId xmlns:a16="http://schemas.microsoft.com/office/drawing/2014/main" id="{CE8A6C56-CDC1-4820-8484-B001C79873B1}"/>
                </a:ext>
              </a:extLst>
            </p:cNvPr>
            <p:cNvCxnSpPr>
              <a:cxnSpLocks noChangeShapeType="1"/>
            </p:cNvCxnSpPr>
            <p:nvPr/>
          </p:nvCxnSpPr>
          <p:spPr bwMode="auto">
            <a:xfrm flipV="1">
              <a:off x="6324600" y="4988560"/>
              <a:ext cx="0" cy="373063"/>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28729" name="AutoShape 11">
              <a:extLst>
                <a:ext uri="{FF2B5EF4-FFF2-40B4-BE49-F238E27FC236}">
                  <a16:creationId xmlns:a16="http://schemas.microsoft.com/office/drawing/2014/main" id="{D2A8BDB0-1671-44FD-AE50-7E6FDA8A6667}"/>
                </a:ext>
              </a:extLst>
            </p:cNvPr>
            <p:cNvCxnSpPr>
              <a:cxnSpLocks noChangeShapeType="1"/>
            </p:cNvCxnSpPr>
            <p:nvPr/>
          </p:nvCxnSpPr>
          <p:spPr bwMode="auto">
            <a:xfrm>
              <a:off x="6324600" y="5367972"/>
              <a:ext cx="838200" cy="1588"/>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sp>
          <p:nvSpPr>
            <p:cNvPr id="39" name="Oval 4">
              <a:extLst>
                <a:ext uri="{FF2B5EF4-FFF2-40B4-BE49-F238E27FC236}">
                  <a16:creationId xmlns:a16="http://schemas.microsoft.com/office/drawing/2014/main" id="{6E6B4265-573D-42D7-A757-435782C8486F}"/>
                </a:ext>
              </a:extLst>
            </p:cNvPr>
            <p:cNvSpPr/>
            <p:nvPr/>
          </p:nvSpPr>
          <p:spPr bwMode="auto">
            <a:xfrm>
              <a:off x="6705600" y="5182143"/>
              <a:ext cx="457200" cy="38081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800080"/>
                  </a:solidFill>
                </a:rPr>
                <a:t>2</a:t>
              </a:r>
            </a:p>
          </p:txBody>
        </p:sp>
      </p:grpSp>
      <p:grpSp>
        <p:nvGrpSpPr>
          <p:cNvPr id="28712" name="Group 46">
            <a:extLst>
              <a:ext uri="{FF2B5EF4-FFF2-40B4-BE49-F238E27FC236}">
                <a16:creationId xmlns:a16="http://schemas.microsoft.com/office/drawing/2014/main" id="{9BCF2323-877B-4D75-BBE5-AB67CD9C14D8}"/>
              </a:ext>
            </a:extLst>
          </p:cNvPr>
          <p:cNvGrpSpPr>
            <a:grpSpLocks/>
          </p:cNvGrpSpPr>
          <p:nvPr/>
        </p:nvGrpSpPr>
        <p:grpSpPr bwMode="auto">
          <a:xfrm>
            <a:off x="8990016" y="1655763"/>
            <a:ext cx="763588" cy="1087437"/>
            <a:chOff x="6323806" y="1960563"/>
            <a:chExt cx="763373" cy="1087437"/>
          </a:xfrm>
        </p:grpSpPr>
        <p:cxnSp>
          <p:nvCxnSpPr>
            <p:cNvPr id="28724" name="AutoShape 11">
              <a:extLst>
                <a:ext uri="{FF2B5EF4-FFF2-40B4-BE49-F238E27FC236}">
                  <a16:creationId xmlns:a16="http://schemas.microsoft.com/office/drawing/2014/main" id="{10ABCE87-3164-455B-B7D8-B852FFBF0772}"/>
                </a:ext>
              </a:extLst>
            </p:cNvPr>
            <p:cNvCxnSpPr>
              <a:cxnSpLocks noChangeShapeType="1"/>
              <a:endCxn id="47" idx="6"/>
            </p:cNvCxnSpPr>
            <p:nvPr/>
          </p:nvCxnSpPr>
          <p:spPr bwMode="auto">
            <a:xfrm>
              <a:off x="6324600" y="2132806"/>
              <a:ext cx="762579" cy="18257"/>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28725" name="AutoShape 12">
              <a:extLst>
                <a:ext uri="{FF2B5EF4-FFF2-40B4-BE49-F238E27FC236}">
                  <a16:creationId xmlns:a16="http://schemas.microsoft.com/office/drawing/2014/main" id="{A460BCA6-600E-437D-AF2B-86938B3F5825}"/>
                </a:ext>
              </a:extLst>
            </p:cNvPr>
            <p:cNvCxnSpPr>
              <a:cxnSpLocks noChangeShapeType="1"/>
            </p:cNvCxnSpPr>
            <p:nvPr/>
          </p:nvCxnSpPr>
          <p:spPr bwMode="auto">
            <a:xfrm rot="5400000">
              <a:off x="5867400" y="2590006"/>
              <a:ext cx="914400" cy="1588"/>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47" name="Oval 4">
              <a:extLst>
                <a:ext uri="{FF2B5EF4-FFF2-40B4-BE49-F238E27FC236}">
                  <a16:creationId xmlns:a16="http://schemas.microsoft.com/office/drawing/2014/main" id="{776AA087-452E-408F-9E85-90FFA21A1D8F}"/>
                </a:ext>
              </a:extLst>
            </p:cNvPr>
            <p:cNvSpPr/>
            <p:nvPr/>
          </p:nvSpPr>
          <p:spPr bwMode="auto">
            <a:xfrm>
              <a:off x="6630107" y="1960563"/>
              <a:ext cx="457071"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800080"/>
                  </a:solidFill>
                </a:rPr>
                <a:t>3</a:t>
              </a:r>
            </a:p>
          </p:txBody>
        </p:sp>
      </p:grpSp>
      <p:grpSp>
        <p:nvGrpSpPr>
          <p:cNvPr id="28713" name="Group 47">
            <a:extLst>
              <a:ext uri="{FF2B5EF4-FFF2-40B4-BE49-F238E27FC236}">
                <a16:creationId xmlns:a16="http://schemas.microsoft.com/office/drawing/2014/main" id="{5426C25D-A94C-4595-8377-38997C3F07B1}"/>
              </a:ext>
            </a:extLst>
          </p:cNvPr>
          <p:cNvGrpSpPr>
            <a:grpSpLocks/>
          </p:cNvGrpSpPr>
          <p:nvPr/>
        </p:nvGrpSpPr>
        <p:grpSpPr bwMode="auto">
          <a:xfrm>
            <a:off x="2667000" y="2209800"/>
            <a:ext cx="5259388" cy="838200"/>
            <a:chOff x="0" y="2209800"/>
            <a:chExt cx="5259388" cy="838200"/>
          </a:xfrm>
        </p:grpSpPr>
        <p:sp>
          <p:nvSpPr>
            <p:cNvPr id="28719" name="Text Box 7">
              <a:extLst>
                <a:ext uri="{FF2B5EF4-FFF2-40B4-BE49-F238E27FC236}">
                  <a16:creationId xmlns:a16="http://schemas.microsoft.com/office/drawing/2014/main" id="{897571CF-40E3-48D0-978D-0B68BCA94ADF}"/>
                </a:ext>
              </a:extLst>
            </p:cNvPr>
            <p:cNvSpPr txBox="1">
              <a:spLocks noChangeArrowheads="1"/>
            </p:cNvSpPr>
            <p:nvPr/>
          </p:nvSpPr>
          <p:spPr bwMode="auto">
            <a:xfrm>
              <a:off x="0" y="2209800"/>
              <a:ext cx="1981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solidFill>
                    <a:srgbClr val="FF0000"/>
                  </a:solidFill>
                </a:rPr>
                <a:t>Preconditioning</a:t>
              </a:r>
            </a:p>
            <a:p>
              <a:pPr eaLnBrk="1" hangingPunct="1">
                <a:spcAft>
                  <a:spcPts val="1000"/>
                </a:spcAft>
              </a:pPr>
              <a:r>
                <a:rPr lang="en-US" altLang="en-US" sz="2800">
                  <a:solidFill>
                    <a:srgbClr val="1E00AA"/>
                  </a:solidFill>
                  <a:latin typeface="Kruti Dev 010" pitchFamily="2" charset="0"/>
                </a:rPr>
                <a:t>ekU;rk</a:t>
              </a:r>
            </a:p>
          </p:txBody>
        </p:sp>
        <p:cxnSp>
          <p:nvCxnSpPr>
            <p:cNvPr id="28720" name="AutoShape 8">
              <a:extLst>
                <a:ext uri="{FF2B5EF4-FFF2-40B4-BE49-F238E27FC236}">
                  <a16:creationId xmlns:a16="http://schemas.microsoft.com/office/drawing/2014/main" id="{725ACB62-8E01-4545-90A0-1EA60922AA36}"/>
                </a:ext>
              </a:extLst>
            </p:cNvPr>
            <p:cNvCxnSpPr>
              <a:cxnSpLocks noChangeShapeType="1"/>
            </p:cNvCxnSpPr>
            <p:nvPr/>
          </p:nvCxnSpPr>
          <p:spPr bwMode="auto">
            <a:xfrm>
              <a:off x="2057400" y="2438400"/>
              <a:ext cx="3200400" cy="1"/>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28721" name="AutoShape 9">
              <a:extLst>
                <a:ext uri="{FF2B5EF4-FFF2-40B4-BE49-F238E27FC236}">
                  <a16:creationId xmlns:a16="http://schemas.microsoft.com/office/drawing/2014/main" id="{9C59F1A6-ACD9-4464-9684-AB47321D928C}"/>
                </a:ext>
              </a:extLst>
            </p:cNvPr>
            <p:cNvCxnSpPr>
              <a:cxnSpLocks noChangeShapeType="1"/>
            </p:cNvCxnSpPr>
            <p:nvPr/>
          </p:nvCxnSpPr>
          <p:spPr bwMode="auto">
            <a:xfrm>
              <a:off x="5257800" y="2438400"/>
              <a:ext cx="1588" cy="29845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52" name="Oval 4">
              <a:extLst>
                <a:ext uri="{FF2B5EF4-FFF2-40B4-BE49-F238E27FC236}">
                  <a16:creationId xmlns:a16="http://schemas.microsoft.com/office/drawing/2014/main" id="{C3B140C8-6200-4794-989F-11679BF44EF8}"/>
                </a:ext>
              </a:extLst>
            </p:cNvPr>
            <p:cNvSpPr/>
            <p:nvPr/>
          </p:nvSpPr>
          <p:spPr bwMode="auto">
            <a:xfrm>
              <a:off x="1925638" y="2230438"/>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800080"/>
                  </a:solidFill>
                </a:rPr>
                <a:t>1</a:t>
              </a:r>
            </a:p>
          </p:txBody>
        </p:sp>
      </p:grpSp>
      <p:pic>
        <p:nvPicPr>
          <p:cNvPr id="28714" name="Picture 28" descr="Picture1.png">
            <a:extLst>
              <a:ext uri="{FF2B5EF4-FFF2-40B4-BE49-F238E27FC236}">
                <a16:creationId xmlns:a16="http://schemas.microsoft.com/office/drawing/2014/main" id="{EAD14F0F-7E83-4480-B9C2-A3B29D39F2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8175" y="2517775"/>
            <a:ext cx="28956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19" name="TextBox 1">
            <a:extLst>
              <a:ext uri="{FF2B5EF4-FFF2-40B4-BE49-F238E27FC236}">
                <a16:creationId xmlns:a16="http://schemas.microsoft.com/office/drawing/2014/main" id="{BC01FD5B-BE0D-46EA-B8DC-9CD29B323E01}"/>
              </a:ext>
            </a:extLst>
          </p:cNvPr>
          <p:cNvSpPr txBox="1">
            <a:spLocks noChangeArrowheads="1"/>
          </p:cNvSpPr>
          <p:nvPr/>
        </p:nvSpPr>
        <p:spPr bwMode="auto">
          <a:xfrm>
            <a:off x="7277100" y="3383418"/>
            <a:ext cx="1481496" cy="1200329"/>
          </a:xfrm>
          <a:prstGeom prst="rect">
            <a:avLst/>
          </a:prstGeom>
          <a:noFill/>
          <a:ln>
            <a:noFill/>
          </a:ln>
          <a:effectLst>
            <a:innerShdw blurRad="63500" dist="50800" dir="13500000">
              <a:prstClr val="black">
                <a:alpha val="50000"/>
              </a:prstClr>
            </a:innerShdw>
          </a:effec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IN" altLang="en-US" sz="2400" b="1" dirty="0">
                <a:solidFill>
                  <a:srgbClr val="FFFF00"/>
                </a:solidFill>
              </a:rPr>
              <a:t>Doubt </a:t>
            </a:r>
          </a:p>
          <a:p>
            <a:pPr>
              <a:defRPr/>
            </a:pPr>
            <a:r>
              <a:rPr lang="en-IN" altLang="en-US" sz="2400" b="1" dirty="0">
                <a:solidFill>
                  <a:srgbClr val="FFFF00"/>
                </a:solidFill>
              </a:rPr>
              <a:t>on </a:t>
            </a:r>
          </a:p>
          <a:p>
            <a:pPr>
              <a:defRPr/>
            </a:pPr>
            <a:r>
              <a:rPr lang="en-IN" altLang="en-US" sz="2400" b="1" dirty="0">
                <a:solidFill>
                  <a:srgbClr val="FFFF00"/>
                </a:solidFill>
              </a:rPr>
              <a:t>Intention</a:t>
            </a:r>
          </a:p>
        </p:txBody>
      </p:sp>
      <p:sp>
        <p:nvSpPr>
          <p:cNvPr id="28718" name="TextBox 1">
            <a:extLst>
              <a:ext uri="{FF2B5EF4-FFF2-40B4-BE49-F238E27FC236}">
                <a16:creationId xmlns:a16="http://schemas.microsoft.com/office/drawing/2014/main" id="{6BCAF52C-BD82-402C-9CF0-EC25BC419B2A}"/>
              </a:ext>
            </a:extLst>
          </p:cNvPr>
          <p:cNvSpPr txBox="1">
            <a:spLocks noChangeArrowheads="1"/>
          </p:cNvSpPr>
          <p:nvPr/>
        </p:nvSpPr>
        <p:spPr bwMode="auto">
          <a:xfrm>
            <a:off x="100013" y="598488"/>
            <a:ext cx="2466975"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FF0000"/>
                </a:solidFill>
              </a:rPr>
              <a:t>Desire is not the </a:t>
            </a:r>
          </a:p>
          <a:p>
            <a:r>
              <a:rPr lang="en-IN" altLang="en-US">
                <a:solidFill>
                  <a:srgbClr val="FF0000"/>
                </a:solidFill>
              </a:rPr>
              <a:t>same as </a:t>
            </a:r>
          </a:p>
          <a:p>
            <a:r>
              <a:rPr lang="en-IN" altLang="en-US">
                <a:solidFill>
                  <a:srgbClr val="FF0000"/>
                </a:solidFill>
              </a:rPr>
              <a:t>Natural Acceptance</a:t>
            </a:r>
          </a:p>
          <a:p>
            <a:endParaRPr lang="en-IN" altLang="en-US">
              <a:solidFill>
                <a:srgbClr val="FF0000"/>
              </a:solidFill>
            </a:endParaRPr>
          </a:p>
          <a:p>
            <a:r>
              <a:rPr lang="en-IN" altLang="en-US">
                <a:solidFill>
                  <a:srgbClr val="FF0000"/>
                </a:solidFill>
              </a:rPr>
              <a:t>(only a small set of</a:t>
            </a:r>
          </a:p>
          <a:p>
            <a:r>
              <a:rPr lang="en-IN" altLang="en-US">
                <a:solidFill>
                  <a:srgbClr val="FF0000"/>
                </a:solidFill>
              </a:rPr>
              <a:t>Desires may be</a:t>
            </a:r>
          </a:p>
          <a:p>
            <a:r>
              <a:rPr lang="en-IN" altLang="en-US">
                <a:solidFill>
                  <a:srgbClr val="FF0000"/>
                </a:solidFill>
              </a:rPr>
              <a:t>guided by</a:t>
            </a:r>
          </a:p>
          <a:p>
            <a:r>
              <a:rPr lang="en-IN" altLang="en-US">
                <a:solidFill>
                  <a:srgbClr val="FF0000"/>
                </a:solidFill>
              </a:rPr>
              <a:t>Natural Acceptance…</a:t>
            </a:r>
          </a:p>
          <a:p>
            <a:endParaRPr lang="en-IN" altLang="en-US">
              <a:solidFill>
                <a:srgbClr val="FF0000"/>
              </a:solidFill>
            </a:endParaRPr>
          </a:p>
          <a:p>
            <a:r>
              <a:rPr lang="en-IN" altLang="en-US">
                <a:solidFill>
                  <a:srgbClr val="FF0000"/>
                </a:solidFill>
              </a:rPr>
              <a:t>A larger set of desires</a:t>
            </a:r>
          </a:p>
          <a:p>
            <a:r>
              <a:rPr lang="en-IN" altLang="en-US">
                <a:solidFill>
                  <a:srgbClr val="FF0000"/>
                </a:solidFill>
              </a:rPr>
              <a:t>may be motivated by </a:t>
            </a:r>
          </a:p>
          <a:p>
            <a:r>
              <a:rPr lang="en-IN" altLang="en-US">
                <a:solidFill>
                  <a:srgbClr val="FF0000"/>
                </a:solidFill>
              </a:rPr>
              <a:t>Preconditioning or</a:t>
            </a:r>
          </a:p>
          <a:p>
            <a:r>
              <a:rPr lang="en-IN" altLang="en-US">
                <a:solidFill>
                  <a:srgbClr val="FF0000"/>
                </a:solidFill>
              </a:rPr>
              <a:t>Sensation)</a:t>
            </a:r>
          </a:p>
        </p:txBody>
      </p:sp>
    </p:spTree>
    <p:extLst>
      <p:ext uri="{BB962C8B-B14F-4D97-AF65-F5344CB8AC3E}">
        <p14:creationId xmlns:p14="http://schemas.microsoft.com/office/powerpoint/2010/main" val="12212677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502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4">
            <a:extLst>
              <a:ext uri="{FF2B5EF4-FFF2-40B4-BE49-F238E27FC236}">
                <a16:creationId xmlns:a16="http://schemas.microsoft.com/office/drawing/2014/main" id="{5F86F0A9-C6C4-4147-84BC-DF7D8F9939FD}"/>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endParaRPr lang="en-US"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r>
              <a:rPr lang="en-IN" altLang="en-US" sz="2000" dirty="0"/>
              <a:t>Imagination fully guided by natural acceptance, right understanding</a:t>
            </a:r>
          </a:p>
          <a:p>
            <a:pPr marL="0" indent="0">
              <a:buFont typeface="Arial" panose="020B0604020202020204" pitchFamily="34" charset="0"/>
              <a:buNone/>
            </a:pPr>
            <a:endParaRPr lang="en-IN" altLang="en-US" sz="2000" dirty="0"/>
          </a:p>
          <a:p>
            <a:pPr marL="0" indent="0">
              <a:buFont typeface="Arial" panose="020B0604020202020204" pitchFamily="34" charset="0"/>
              <a:buNone/>
            </a:pPr>
            <a:r>
              <a:rPr lang="en-IN" altLang="en-US" sz="2000" dirty="0"/>
              <a:t>Self in Harmony – Happy Self</a:t>
            </a:r>
          </a:p>
          <a:p>
            <a:pPr marL="0" indent="0">
              <a:buFont typeface="Arial" panose="020B0604020202020204" pitchFamily="34" charset="0"/>
              <a:buNone/>
            </a:pPr>
            <a:endParaRPr lang="en-IN" altLang="en-US" sz="2000" dirty="0"/>
          </a:p>
        </p:txBody>
      </p:sp>
      <p:sp>
        <p:nvSpPr>
          <p:cNvPr id="31747" name="Content Placeholder 5">
            <a:extLst>
              <a:ext uri="{FF2B5EF4-FFF2-40B4-BE49-F238E27FC236}">
                <a16:creationId xmlns:a16="http://schemas.microsoft.com/office/drawing/2014/main" id="{433BB74C-6CD0-4F7A-AE12-2162B22D921F}"/>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endParaRPr lang="en-US"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r>
              <a:rPr lang="en-IN" altLang="en-US" sz="2000" dirty="0"/>
              <a:t>Imagination partially guided by natural acceptance</a:t>
            </a:r>
          </a:p>
          <a:p>
            <a:pPr marL="0" indent="0">
              <a:buFont typeface="Arial" panose="020B0604020202020204" pitchFamily="34" charset="0"/>
              <a:buNone/>
            </a:pPr>
            <a:endParaRPr lang="en-IN" altLang="en-US" sz="1600" dirty="0"/>
          </a:p>
          <a:p>
            <a:pPr marL="0" indent="0">
              <a:buFont typeface="Arial" panose="020B0604020202020204" pitchFamily="34" charset="0"/>
              <a:buNone/>
            </a:pPr>
            <a:endParaRPr lang="en-IN" altLang="en-US" sz="2000" dirty="0"/>
          </a:p>
          <a:p>
            <a:pPr marL="0" indent="0">
              <a:buFont typeface="Arial" panose="020B0604020202020204" pitchFamily="34" charset="0"/>
              <a:buNone/>
            </a:pPr>
            <a:r>
              <a:rPr lang="en-IN" altLang="en-US" sz="2000" dirty="0"/>
              <a:t>Self in Disharmony – Partially Happy Self</a:t>
            </a:r>
          </a:p>
          <a:p>
            <a:pPr marL="0" indent="0" algn="ctr">
              <a:buFont typeface="Arial" panose="020B0604020202020204" pitchFamily="34" charset="0"/>
              <a:buNone/>
            </a:pPr>
            <a:endParaRPr lang="en-IN" altLang="en-US" sz="2000" dirty="0"/>
          </a:p>
        </p:txBody>
      </p:sp>
      <p:sp>
        <p:nvSpPr>
          <p:cNvPr id="31748" name="Title 3">
            <a:extLst>
              <a:ext uri="{FF2B5EF4-FFF2-40B4-BE49-F238E27FC236}">
                <a16:creationId xmlns:a16="http://schemas.microsoft.com/office/drawing/2014/main" id="{FA938275-8BD3-4C86-A209-F6E392B84E0F}"/>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Fully Competent Self				Partially Competent  Self</a:t>
            </a:r>
            <a:endParaRPr lang="en-IN" altLang="en-US" dirty="0"/>
          </a:p>
        </p:txBody>
      </p:sp>
      <p:sp>
        <p:nvSpPr>
          <p:cNvPr id="8" name="Oval 7">
            <a:extLst>
              <a:ext uri="{FF2B5EF4-FFF2-40B4-BE49-F238E27FC236}">
                <a16:creationId xmlns:a16="http://schemas.microsoft.com/office/drawing/2014/main" id="{23B6B9CD-670C-410A-B904-57209A72C6DB}"/>
              </a:ext>
            </a:extLst>
          </p:cNvPr>
          <p:cNvSpPr/>
          <p:nvPr/>
        </p:nvSpPr>
        <p:spPr>
          <a:xfrm>
            <a:off x="1531938" y="609600"/>
            <a:ext cx="2895600" cy="27193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b="1" dirty="0">
              <a:solidFill>
                <a:prstClr val="black"/>
              </a:solidFill>
              <a:latin typeface="Arial" panose="020B0604020202020204" pitchFamily="34" charset="0"/>
              <a:cs typeface="Arial" panose="020B0604020202020204" pitchFamily="34" charset="0"/>
            </a:endParaRPr>
          </a:p>
        </p:txBody>
      </p:sp>
      <p:pic>
        <p:nvPicPr>
          <p:cNvPr id="31752" name="Picture 28" descr="Picture1.png">
            <a:extLst>
              <a:ext uri="{FF2B5EF4-FFF2-40B4-BE49-F238E27FC236}">
                <a16:creationId xmlns:a16="http://schemas.microsoft.com/office/drawing/2014/main" id="{8F7596AB-B86F-4367-AFBB-924EF5F784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31075" y="609600"/>
            <a:ext cx="28956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TextBox 39">
            <a:extLst>
              <a:ext uri="{FF2B5EF4-FFF2-40B4-BE49-F238E27FC236}">
                <a16:creationId xmlns:a16="http://schemas.microsoft.com/office/drawing/2014/main" id="{2BDBF402-EB52-4B9D-9FD8-EC16007D4279}"/>
              </a:ext>
            </a:extLst>
          </p:cNvPr>
          <p:cNvSpPr txBox="1">
            <a:spLocks noChangeArrowheads="1"/>
          </p:cNvSpPr>
          <p:nvPr/>
        </p:nvSpPr>
        <p:spPr bwMode="auto">
          <a:xfrm>
            <a:off x="7505700" y="2049463"/>
            <a:ext cx="26289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N" altLang="en-US" sz="2200" b="1">
                <a:solidFill>
                  <a:srgbClr val="FFFFFF"/>
                </a:solidFill>
              </a:rPr>
              <a:t>Harmony?</a:t>
            </a:r>
          </a:p>
          <a:p>
            <a:pPr algn="ctr"/>
            <a:r>
              <a:rPr lang="en-IN" altLang="en-US" sz="2200" b="1">
                <a:solidFill>
                  <a:srgbClr val="FFFFFF"/>
                </a:solidFill>
              </a:rPr>
              <a:t>Contradiction?</a:t>
            </a:r>
            <a:endParaRPr lang="en-US" altLang="en-US" sz="2200" b="1">
              <a:solidFill>
                <a:srgbClr val="FFFFFF"/>
              </a:solidFill>
            </a:endParaRPr>
          </a:p>
        </p:txBody>
      </p:sp>
    </p:spTree>
    <p:extLst>
      <p:ext uri="{BB962C8B-B14F-4D97-AF65-F5344CB8AC3E}">
        <p14:creationId xmlns:p14="http://schemas.microsoft.com/office/powerpoint/2010/main" val="3441753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1D4F176E-2832-4046-9F25-23B119FA34DC}"/>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Trust</a:t>
            </a:r>
          </a:p>
        </p:txBody>
      </p:sp>
      <p:graphicFrame>
        <p:nvGraphicFramePr>
          <p:cNvPr id="32771" name="Chart 5">
            <a:extLst>
              <a:ext uri="{FF2B5EF4-FFF2-40B4-BE49-F238E27FC236}">
                <a16:creationId xmlns:a16="http://schemas.microsoft.com/office/drawing/2014/main" id="{686CD757-F440-4408-82A7-7BF02AB41C39}"/>
              </a:ext>
            </a:extLst>
          </p:cNvPr>
          <p:cNvGraphicFramePr>
            <a:graphicFrameLocks/>
          </p:cNvGraphicFramePr>
          <p:nvPr/>
        </p:nvGraphicFramePr>
        <p:xfrm>
          <a:off x="2997200" y="887413"/>
          <a:ext cx="6197600" cy="3810000"/>
        </p:xfrm>
        <a:graphic>
          <a:graphicData uri="http://schemas.openxmlformats.org/presentationml/2006/ole">
            <mc:AlternateContent xmlns:mc="http://schemas.openxmlformats.org/markup-compatibility/2006">
              <mc:Choice xmlns:v="urn:schemas-microsoft-com:vml" Requires="v">
                <p:oleObj spid="_x0000_s3078" name="Chart" r:id="rId3" imgW="6206266" imgH="3816427" progId="Excel.Chart.8">
                  <p:embed/>
                </p:oleObj>
              </mc:Choice>
              <mc:Fallback>
                <p:oleObj name="Chart" r:id="rId3" imgW="6206266" imgH="3816427"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7200" y="887413"/>
                        <a:ext cx="6197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Arrow Connector 9">
            <a:extLst>
              <a:ext uri="{FF2B5EF4-FFF2-40B4-BE49-F238E27FC236}">
                <a16:creationId xmlns:a16="http://schemas.microsoft.com/office/drawing/2014/main" id="{D4B321EF-C3A2-4909-8755-FDE51070D303}"/>
              </a:ext>
            </a:extLst>
          </p:cNvPr>
          <p:cNvCxnSpPr>
            <a:cxnSpLocks/>
          </p:cNvCxnSpPr>
          <p:nvPr/>
        </p:nvCxnSpPr>
        <p:spPr>
          <a:xfrm>
            <a:off x="4724400" y="1446213"/>
            <a:ext cx="0" cy="12954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9EFBC04-0BA9-432F-97DE-531A3636874A}"/>
              </a:ext>
            </a:extLst>
          </p:cNvPr>
          <p:cNvCxnSpPr>
            <a:cxnSpLocks/>
          </p:cNvCxnSpPr>
          <p:nvPr/>
        </p:nvCxnSpPr>
        <p:spPr>
          <a:xfrm>
            <a:off x="4724400" y="2741613"/>
            <a:ext cx="0" cy="15240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774" name="TextBox 13">
            <a:extLst>
              <a:ext uri="{FF2B5EF4-FFF2-40B4-BE49-F238E27FC236}">
                <a16:creationId xmlns:a16="http://schemas.microsoft.com/office/drawing/2014/main" id="{4A6AD641-347D-4E24-85EB-AC8F62AE9DC2}"/>
              </a:ext>
            </a:extLst>
          </p:cNvPr>
          <p:cNvSpPr txBox="1">
            <a:spLocks noChangeArrowheads="1"/>
          </p:cNvSpPr>
          <p:nvPr/>
        </p:nvSpPr>
        <p:spPr bwMode="auto">
          <a:xfrm>
            <a:off x="4737100" y="3797300"/>
            <a:ext cx="1493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000000"/>
                </a:solidFill>
              </a:rPr>
              <a:t>Competence</a:t>
            </a:r>
          </a:p>
        </p:txBody>
      </p:sp>
      <p:sp>
        <p:nvSpPr>
          <p:cNvPr id="32775" name="TextBox 14">
            <a:extLst>
              <a:ext uri="{FF2B5EF4-FFF2-40B4-BE49-F238E27FC236}">
                <a16:creationId xmlns:a16="http://schemas.microsoft.com/office/drawing/2014/main" id="{4A44FC75-4920-410D-8F59-7F57D4E9D509}"/>
              </a:ext>
            </a:extLst>
          </p:cNvPr>
          <p:cNvSpPr txBox="1">
            <a:spLocks noChangeArrowheads="1"/>
          </p:cNvSpPr>
          <p:nvPr/>
        </p:nvSpPr>
        <p:spPr bwMode="auto">
          <a:xfrm>
            <a:off x="4695825" y="1776413"/>
            <a:ext cx="2300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000000"/>
                </a:solidFill>
              </a:rPr>
              <a:t>Lack of Competence</a:t>
            </a:r>
          </a:p>
        </p:txBody>
      </p:sp>
      <p:cxnSp>
        <p:nvCxnSpPr>
          <p:cNvPr id="16" name="Straight Arrow Connector 15">
            <a:extLst>
              <a:ext uri="{FF2B5EF4-FFF2-40B4-BE49-F238E27FC236}">
                <a16:creationId xmlns:a16="http://schemas.microsoft.com/office/drawing/2014/main" id="{FA656917-3AAC-4458-AD61-ED98C6C509EE}"/>
              </a:ext>
            </a:extLst>
          </p:cNvPr>
          <p:cNvCxnSpPr>
            <a:cxnSpLocks/>
          </p:cNvCxnSpPr>
          <p:nvPr/>
        </p:nvCxnSpPr>
        <p:spPr>
          <a:xfrm>
            <a:off x="7391400" y="1468438"/>
            <a:ext cx="0" cy="67786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3403A7F-C385-4673-92BA-089A2C68E58B}"/>
              </a:ext>
            </a:extLst>
          </p:cNvPr>
          <p:cNvCxnSpPr>
            <a:cxnSpLocks/>
          </p:cNvCxnSpPr>
          <p:nvPr/>
        </p:nvCxnSpPr>
        <p:spPr>
          <a:xfrm>
            <a:off x="6091238" y="1468438"/>
            <a:ext cx="0" cy="211931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C158D85-97A6-4281-8981-85663E907772}"/>
              </a:ext>
            </a:extLst>
          </p:cNvPr>
          <p:cNvCxnSpPr>
            <a:cxnSpLocks/>
          </p:cNvCxnSpPr>
          <p:nvPr/>
        </p:nvCxnSpPr>
        <p:spPr>
          <a:xfrm>
            <a:off x="8763000" y="1468438"/>
            <a:ext cx="0" cy="150177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8FAC8AD-5A8F-4CAC-AEC3-EE6A9E12E759}"/>
              </a:ext>
            </a:extLst>
          </p:cNvPr>
          <p:cNvCxnSpPr>
            <a:cxnSpLocks/>
          </p:cNvCxnSpPr>
          <p:nvPr/>
        </p:nvCxnSpPr>
        <p:spPr>
          <a:xfrm>
            <a:off x="6096000" y="3587750"/>
            <a:ext cx="0" cy="72072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506A724-6A16-4172-8ED0-BDF877C3D0DE}"/>
              </a:ext>
            </a:extLst>
          </p:cNvPr>
          <p:cNvCxnSpPr>
            <a:cxnSpLocks/>
          </p:cNvCxnSpPr>
          <p:nvPr/>
        </p:nvCxnSpPr>
        <p:spPr>
          <a:xfrm>
            <a:off x="7391400" y="2146300"/>
            <a:ext cx="0" cy="211931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06116D5-C9CA-474B-9EC9-783C315506C8}"/>
              </a:ext>
            </a:extLst>
          </p:cNvPr>
          <p:cNvCxnSpPr>
            <a:cxnSpLocks/>
          </p:cNvCxnSpPr>
          <p:nvPr/>
        </p:nvCxnSpPr>
        <p:spPr>
          <a:xfrm>
            <a:off x="8763000" y="2970213"/>
            <a:ext cx="0" cy="131445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782" name="TextBox 33">
            <a:extLst>
              <a:ext uri="{FF2B5EF4-FFF2-40B4-BE49-F238E27FC236}">
                <a16:creationId xmlns:a16="http://schemas.microsoft.com/office/drawing/2014/main" id="{3938ED73-3FDE-4CD1-8C46-238389DC0BBC}"/>
              </a:ext>
            </a:extLst>
          </p:cNvPr>
          <p:cNvSpPr txBox="1">
            <a:spLocks noChangeArrowheads="1"/>
          </p:cNvSpPr>
          <p:nvPr/>
        </p:nvSpPr>
        <p:spPr bwMode="auto">
          <a:xfrm>
            <a:off x="330200" y="1189038"/>
            <a:ext cx="1524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000000"/>
                </a:solidFill>
              </a:rPr>
              <a:t>The Natural Acceptance</a:t>
            </a:r>
          </a:p>
          <a:p>
            <a:r>
              <a:rPr lang="en-IN" altLang="en-US">
                <a:solidFill>
                  <a:srgbClr val="000000"/>
                </a:solidFill>
              </a:rPr>
              <a:t>(Intention) is</a:t>
            </a:r>
          </a:p>
          <a:p>
            <a:r>
              <a:rPr lang="en-IN" altLang="en-US">
                <a:solidFill>
                  <a:srgbClr val="000000"/>
                </a:solidFill>
              </a:rPr>
              <a:t>same in every human being</a:t>
            </a:r>
          </a:p>
        </p:txBody>
      </p:sp>
      <p:sp>
        <p:nvSpPr>
          <p:cNvPr id="32783" name="TextBox 1">
            <a:extLst>
              <a:ext uri="{FF2B5EF4-FFF2-40B4-BE49-F238E27FC236}">
                <a16:creationId xmlns:a16="http://schemas.microsoft.com/office/drawing/2014/main" id="{6FAE8E61-DD88-4DF1-ABE8-6BCA8C541341}"/>
              </a:ext>
            </a:extLst>
          </p:cNvPr>
          <p:cNvSpPr txBox="1">
            <a:spLocks noChangeArrowheads="1"/>
          </p:cNvSpPr>
          <p:nvPr/>
        </p:nvSpPr>
        <p:spPr bwMode="auto">
          <a:xfrm>
            <a:off x="1673225" y="4876800"/>
            <a:ext cx="81740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u="sng"/>
              <a:t>Take-away:</a:t>
            </a:r>
          </a:p>
          <a:p>
            <a:pPr>
              <a:buFont typeface="Symbol" panose="05050102010706020507" pitchFamily="18" charset="2"/>
              <a:buNone/>
            </a:pPr>
            <a:r>
              <a:rPr lang="en-US" altLang="en-US" b="1"/>
              <a:t>Trust on Intention (Natural Acceptance)</a:t>
            </a:r>
          </a:p>
          <a:p>
            <a:pPr>
              <a:buFont typeface="Symbol" panose="05050102010706020507" pitchFamily="18" charset="2"/>
              <a:buNone/>
            </a:pPr>
            <a:endParaRPr lang="en-US" altLang="en-US" b="1"/>
          </a:p>
          <a:p>
            <a:pPr>
              <a:buFont typeface="Symbol" panose="05050102010706020507" pitchFamily="18" charset="2"/>
              <a:buNone/>
            </a:pPr>
            <a:r>
              <a:rPr lang="en-US" altLang="en-US" b="1"/>
              <a:t>I am able to see that </a:t>
            </a:r>
          </a:p>
          <a:p>
            <a:pPr>
              <a:buFont typeface="Symbol" panose="05050102010706020507" pitchFamily="18" charset="2"/>
              <a:buNone/>
            </a:pPr>
            <a:r>
              <a:rPr lang="en-US" altLang="en-US" b="1"/>
              <a:t>	the other has a natural acceptance (intention) to make me happy</a:t>
            </a:r>
          </a:p>
          <a:p>
            <a:pPr>
              <a:buFont typeface="Symbol" panose="05050102010706020507" pitchFamily="18" charset="2"/>
              <a:buNone/>
            </a:pPr>
            <a:r>
              <a:rPr lang="en-US" altLang="en-US" b="1">
                <a:solidFill>
                  <a:srgbClr val="FF0000"/>
                </a:solidFill>
              </a:rPr>
              <a:t>	s(he) may or may not have the competence to do so</a:t>
            </a:r>
          </a:p>
        </p:txBody>
      </p:sp>
      <p:sp>
        <p:nvSpPr>
          <p:cNvPr id="3" name="Rectangle 2">
            <a:extLst>
              <a:ext uri="{FF2B5EF4-FFF2-40B4-BE49-F238E27FC236}">
                <a16:creationId xmlns:a16="http://schemas.microsoft.com/office/drawing/2014/main" id="{52DE9A22-A233-4EB3-89D0-4E442D9A8E6B}"/>
              </a:ext>
            </a:extLst>
          </p:cNvPr>
          <p:cNvSpPr/>
          <p:nvPr/>
        </p:nvSpPr>
        <p:spPr>
          <a:xfrm>
            <a:off x="3657600" y="4327525"/>
            <a:ext cx="5334000" cy="5286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N" dirty="0">
                <a:solidFill>
                  <a:schemeClr val="tx1"/>
                </a:solidFill>
              </a:rPr>
              <a:t>Me (Self</a:t>
            </a:r>
            <a:r>
              <a:rPr lang="en-IN" baseline="-25000" dirty="0">
                <a:solidFill>
                  <a:schemeClr val="tx1"/>
                </a:solidFill>
              </a:rPr>
              <a:t>1</a:t>
            </a:r>
            <a:r>
              <a:rPr lang="en-IN" dirty="0">
                <a:solidFill>
                  <a:schemeClr val="tx1"/>
                </a:solidFill>
              </a:rPr>
              <a:t>)               </a:t>
            </a:r>
            <a:r>
              <a:rPr lang="en-IN" dirty="0" err="1">
                <a:solidFill>
                  <a:schemeClr val="tx1"/>
                </a:solidFill>
              </a:rPr>
              <a:t>Self</a:t>
            </a:r>
            <a:r>
              <a:rPr lang="en-IN" baseline="-25000" dirty="0" err="1">
                <a:solidFill>
                  <a:schemeClr val="tx1"/>
                </a:solidFill>
              </a:rPr>
              <a:t>i</a:t>
            </a:r>
            <a:r>
              <a:rPr lang="en-IN" dirty="0">
                <a:solidFill>
                  <a:schemeClr val="tx1"/>
                </a:solidFill>
              </a:rPr>
              <a:t>                   </a:t>
            </a:r>
            <a:r>
              <a:rPr lang="en-IN" dirty="0" err="1">
                <a:solidFill>
                  <a:schemeClr val="tx1"/>
                </a:solidFill>
              </a:rPr>
              <a:t>Self</a:t>
            </a:r>
            <a:r>
              <a:rPr lang="en-IN" baseline="-25000" dirty="0" err="1">
                <a:solidFill>
                  <a:schemeClr val="tx1"/>
                </a:solidFill>
              </a:rPr>
              <a:t>j</a:t>
            </a:r>
            <a:r>
              <a:rPr lang="en-IN" dirty="0">
                <a:solidFill>
                  <a:schemeClr val="tx1"/>
                </a:solidFill>
              </a:rPr>
              <a:t>                   </a:t>
            </a:r>
            <a:r>
              <a:rPr lang="en-IN" dirty="0" err="1">
                <a:solidFill>
                  <a:schemeClr val="tx1"/>
                </a:solidFill>
              </a:rPr>
              <a:t>Self</a:t>
            </a:r>
            <a:r>
              <a:rPr lang="en-IN" baseline="-25000" dirty="0" err="1">
                <a:solidFill>
                  <a:schemeClr val="tx1"/>
                </a:solidFill>
              </a:rPr>
              <a:t>k</a:t>
            </a:r>
            <a:endParaRPr lang="en-IN" baseline="-25000" dirty="0">
              <a:solidFill>
                <a:schemeClr val="tx1"/>
              </a:solidFill>
            </a:endParaRPr>
          </a:p>
        </p:txBody>
      </p:sp>
      <p:sp>
        <p:nvSpPr>
          <p:cNvPr id="32785" name="TextBox 33">
            <a:extLst>
              <a:ext uri="{FF2B5EF4-FFF2-40B4-BE49-F238E27FC236}">
                <a16:creationId xmlns:a16="http://schemas.microsoft.com/office/drawing/2014/main" id="{D37125F1-3531-4D04-B1C6-40219410E606}"/>
              </a:ext>
            </a:extLst>
          </p:cNvPr>
          <p:cNvSpPr txBox="1">
            <a:spLocks noChangeArrowheads="1"/>
          </p:cNvSpPr>
          <p:nvPr/>
        </p:nvSpPr>
        <p:spPr bwMode="auto">
          <a:xfrm>
            <a:off x="10161588" y="1222375"/>
            <a:ext cx="15144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000000"/>
                </a:solidFill>
              </a:rPr>
              <a:t>Competence = the % of imagination guided by Natural Acceptance</a:t>
            </a:r>
          </a:p>
          <a:p>
            <a:endParaRPr lang="en-IN" altLang="en-US">
              <a:solidFill>
                <a:srgbClr val="000000"/>
              </a:solidFill>
            </a:endParaRPr>
          </a:p>
          <a:p>
            <a:r>
              <a:rPr lang="en-IN" altLang="en-US">
                <a:solidFill>
                  <a:srgbClr val="000000"/>
                </a:solidFill>
              </a:rPr>
              <a:t>Competence of various people may be quite different</a:t>
            </a:r>
          </a:p>
        </p:txBody>
      </p:sp>
    </p:spTree>
    <p:extLst>
      <p:ext uri="{BB962C8B-B14F-4D97-AF65-F5344CB8AC3E}">
        <p14:creationId xmlns:p14="http://schemas.microsoft.com/office/powerpoint/2010/main" val="171039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0">
            <a:extLst>
              <a:ext uri="{FF2B5EF4-FFF2-40B4-BE49-F238E27FC236}">
                <a16:creationId xmlns:a16="http://schemas.microsoft.com/office/drawing/2014/main" id="{D2E8132E-08DA-464F-A2E8-CEF64021521E}"/>
              </a:ext>
            </a:extLst>
          </p:cNvPr>
          <p:cNvSpPr>
            <a:spLocks noGrp="1"/>
          </p:cNvSpPr>
          <p:nvPr>
            <p:ph type="ctrTitle"/>
          </p:nvPr>
        </p:nvSpPr>
        <p:spPr bwMode="auto">
          <a:xfrm>
            <a:off x="1828800" y="0"/>
            <a:ext cx="86106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a:latin typeface="Arial" panose="020B0604020202020204" pitchFamily="34" charset="0"/>
                <a:cs typeface="Arial" panose="020B0604020202020204" pitchFamily="34" charset="0"/>
              </a:rPr>
              <a:t>Self Reflection</a:t>
            </a: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endParaRPr lang="en-GB" altLang="en-US">
              <a:latin typeface="Arial" panose="020B0604020202020204" pitchFamily="34" charset="0"/>
              <a:cs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F3A613D9-2FA2-41DE-9556-0A70FF5A5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638" y="0"/>
            <a:ext cx="7578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7594E951-1309-4966-A5C7-D8276C1228F1}"/>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Assignment for Today</a:t>
            </a:r>
          </a:p>
        </p:txBody>
      </p:sp>
      <p:sp>
        <p:nvSpPr>
          <p:cNvPr id="26627" name="Text Placeholder 2">
            <a:extLst>
              <a:ext uri="{FF2B5EF4-FFF2-40B4-BE49-F238E27FC236}">
                <a16:creationId xmlns:a16="http://schemas.microsoft.com/office/drawing/2014/main" id="{C4F54D16-A438-4706-BC47-B29C3A3F8DEE}"/>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marL="0" indent="0">
              <a:buFont typeface="Symbol" pitchFamily="18" charset="2"/>
              <a:buNone/>
              <a:defRPr/>
            </a:pPr>
            <a:r>
              <a:rPr altLang="en-US"/>
              <a:t>List the members in your family. Now ask the eight questions regarding trust for each person and evaluate. Get into dialogue if required.</a:t>
            </a:r>
          </a:p>
          <a:p>
            <a:pPr marL="0" indent="0">
              <a:buFont typeface="Symbol" pitchFamily="18" charset="2"/>
              <a:buNone/>
              <a:defRPr/>
            </a:pPr>
            <a:endParaRPr lang="en-IN" altLang="en-US"/>
          </a:p>
          <a:p>
            <a:pPr marL="0" indent="0">
              <a:buFont typeface="Symbol" pitchFamily="18" charset="2"/>
              <a:buNone/>
              <a:defRPr/>
            </a:pPr>
            <a:r>
              <a:rPr lang="en-IN" altLang="en-US"/>
              <a:t>1a. Do I want to make myself happy?</a:t>
            </a:r>
          </a:p>
          <a:p>
            <a:pPr marL="0" indent="0">
              <a:buFont typeface="Symbol" pitchFamily="18" charset="2"/>
              <a:buNone/>
              <a:defRPr/>
            </a:pPr>
            <a:r>
              <a:rPr lang="en-IN" altLang="en-US"/>
              <a:t>2a. Do I want to make the other happy?</a:t>
            </a:r>
          </a:p>
          <a:p>
            <a:pPr marL="0" indent="0">
              <a:buFont typeface="Symbol" pitchFamily="18" charset="2"/>
              <a:buNone/>
              <a:defRPr/>
            </a:pPr>
            <a:r>
              <a:rPr lang="en-IN" altLang="en-US"/>
              <a:t>3a. Does the other want to make himself/herself happy?</a:t>
            </a:r>
          </a:p>
          <a:p>
            <a:pPr marL="0" indent="0">
              <a:buFont typeface="Symbol" pitchFamily="18" charset="2"/>
              <a:buNone/>
              <a:defRPr/>
            </a:pPr>
            <a:r>
              <a:rPr lang="en-IN" altLang="en-US"/>
              <a:t>4a. Does the other want to make me happy?</a:t>
            </a:r>
          </a:p>
          <a:p>
            <a:pPr marL="0" indent="0">
              <a:buFont typeface="Symbol" pitchFamily="18" charset="2"/>
              <a:buNone/>
              <a:defRPr/>
            </a:pPr>
            <a:r>
              <a:rPr lang="en-IN" altLang="en-US"/>
              <a:t> </a:t>
            </a:r>
          </a:p>
          <a:p>
            <a:pPr marL="0" indent="0">
              <a:buFont typeface="Symbol" pitchFamily="18" charset="2"/>
              <a:buNone/>
              <a:defRPr/>
            </a:pPr>
            <a:r>
              <a:rPr lang="en-IN" altLang="en-US"/>
              <a:t>1b. Am I able to make myself always happy?</a:t>
            </a:r>
          </a:p>
          <a:p>
            <a:pPr marL="0" indent="0">
              <a:buFont typeface="Symbol" pitchFamily="18" charset="2"/>
              <a:buNone/>
              <a:defRPr/>
            </a:pPr>
            <a:r>
              <a:rPr lang="en-IN" altLang="en-US"/>
              <a:t>2b. Am I able to make the other always happy?</a:t>
            </a:r>
          </a:p>
          <a:p>
            <a:pPr marL="0" indent="0">
              <a:buFont typeface="Symbol" pitchFamily="18" charset="2"/>
              <a:buNone/>
              <a:defRPr/>
            </a:pPr>
            <a:r>
              <a:rPr lang="en-IN" altLang="en-US"/>
              <a:t>3b. Is the other able to make himself/herself always happy?</a:t>
            </a:r>
          </a:p>
          <a:p>
            <a:pPr marL="0" indent="0">
              <a:buFont typeface="Symbol" pitchFamily="18" charset="2"/>
              <a:buNone/>
              <a:defRPr/>
            </a:pPr>
            <a:r>
              <a:rPr lang="en-IN" altLang="en-US"/>
              <a:t>4b. Is the other able to make me always happy?</a:t>
            </a:r>
          </a:p>
          <a:p>
            <a:pPr marL="0" indent="0">
              <a:buFont typeface="Symbol" pitchFamily="18" charset="2"/>
              <a:buNone/>
              <a:defRPr/>
            </a:pPr>
            <a:r>
              <a:rPr lang="en-IN" altLang="en-US"/>
              <a:t> </a:t>
            </a:r>
          </a:p>
          <a:p>
            <a:pPr marL="0" indent="0">
              <a:buFont typeface="Symbol" pitchFamily="18" charset="2"/>
              <a:buNone/>
              <a:defRPr/>
            </a:pPr>
            <a:r>
              <a:rPr lang="en-IN" altLang="en-US"/>
              <a:t>Now evaluate your </a:t>
            </a:r>
          </a:p>
          <a:p>
            <a:pPr marL="0" indent="0">
              <a:buFont typeface="Symbol" pitchFamily="18" charset="2"/>
              <a:buNone/>
              <a:defRPr/>
            </a:pPr>
            <a:r>
              <a:rPr lang="en-IN" altLang="en-US"/>
              <a:t>	intention (natural acceptance) and</a:t>
            </a:r>
          </a:p>
          <a:p>
            <a:pPr marL="0" indent="0">
              <a:buFont typeface="Symbol" pitchFamily="18" charset="2"/>
              <a:buNone/>
              <a:defRPr/>
            </a:pPr>
            <a:r>
              <a:rPr lang="en-IN" altLang="en-US"/>
              <a:t>	level of competence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22DF309A-A6A8-4427-82DC-043CCE1E3B6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Self Reflection</a:t>
            </a:r>
          </a:p>
        </p:txBody>
      </p:sp>
      <p:sp>
        <p:nvSpPr>
          <p:cNvPr id="31747" name="Text Placeholder 2">
            <a:extLst>
              <a:ext uri="{FF2B5EF4-FFF2-40B4-BE49-F238E27FC236}">
                <a16:creationId xmlns:a16="http://schemas.microsoft.com/office/drawing/2014/main" id="{5324A16F-D6F2-4CCA-ADE4-035C24F92B81}"/>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bodyPr>
          <a:lstStyle/>
          <a:p>
            <a:pPr marL="457200" indent="-457200">
              <a:buFont typeface="Symbol" pitchFamily="18" charset="2"/>
              <a:buAutoNum type="arabicPeriod"/>
              <a:defRPr/>
            </a:pPr>
            <a:r>
              <a:rPr>
                <a:latin typeface="Arial" charset="0"/>
                <a:cs typeface="Arial" charset="0"/>
              </a:rPr>
              <a:t>How many persons, in your family and friends, do you have trust on intention (natural acceptance) – unconditional, continuous?</a:t>
            </a:r>
          </a:p>
          <a:p>
            <a:pPr marL="685800" lvl="1" indent="-457200">
              <a:buFont typeface="Wingdings" pitchFamily="2" charset="2"/>
              <a:buNone/>
              <a:defRPr/>
            </a:pPr>
            <a:r>
              <a:rPr>
                <a:latin typeface="Arial" charset="0"/>
                <a:cs typeface="Arial" charset="0"/>
              </a:rPr>
              <a:t>	You always make effort to improve mutual competence</a:t>
            </a:r>
          </a:p>
          <a:p>
            <a:pPr marL="685800" lvl="1" indent="-457200">
              <a:buFont typeface="Wingdings" pitchFamily="2" charset="2"/>
              <a:buNone/>
              <a:defRPr/>
            </a:pPr>
            <a:r>
              <a:rPr>
                <a:latin typeface="Arial" charset="0"/>
                <a:cs typeface="Arial" charset="0"/>
              </a:rPr>
              <a:t>		(your own competence as well as the competence of the other)</a:t>
            </a:r>
          </a:p>
          <a:p>
            <a:pPr marL="685800" lvl="1" indent="-457200">
              <a:buFont typeface="Wingdings" pitchFamily="2" charset="2"/>
              <a:buNone/>
              <a:defRPr/>
            </a:pPr>
            <a:r>
              <a:rPr>
                <a:latin typeface="Arial" charset="0"/>
                <a:cs typeface="Arial" charset="0"/>
              </a:rPr>
              <a:t>	rather than getting irritated, angry or having a feeling of opposition</a:t>
            </a:r>
          </a:p>
          <a:p>
            <a:pPr marL="685800" lvl="1" indent="-457200">
              <a:buFont typeface="Wingdings" pitchFamily="2" charset="2"/>
              <a:buNone/>
              <a:defRPr/>
            </a:pPr>
            <a:r>
              <a:rPr>
                <a:latin typeface="Arial" charset="0"/>
                <a:cs typeface="Arial" charset="0"/>
              </a:rPr>
              <a:t>		(even for a moment)</a:t>
            </a:r>
          </a:p>
          <a:p>
            <a:pPr marL="457200" indent="-457200">
              <a:buFont typeface="Symbol" pitchFamily="18" charset="2"/>
              <a:buAutoNum type="arabicPeriod"/>
              <a:defRPr/>
            </a:pPr>
            <a:r>
              <a:rPr>
                <a:latin typeface="Arial" charset="0"/>
                <a:cs typeface="Arial" charset="0"/>
              </a:rPr>
              <a:t>Can you see that the problems in relationship have more to do with lack of understanding relationship rather than with lack of physical facility?</a:t>
            </a:r>
          </a:p>
          <a:p>
            <a:pPr marL="457200" indent="-457200">
              <a:buFont typeface="Symbol" pitchFamily="18" charset="2"/>
              <a:buAutoNum type="arabicPeriod"/>
              <a:defRPr/>
            </a:pPr>
            <a:r>
              <a:rPr>
                <a:latin typeface="Arial" charset="0"/>
                <a:cs typeface="Arial" charset="0"/>
              </a:rPr>
              <a:t>When you have a feeling of opposition, get irritated or angry, observe your desire, thought, expectation – can you observe the doubt you have on the intention of the other?</a:t>
            </a:r>
          </a:p>
          <a:p>
            <a:pPr marL="457200" indent="-457200">
              <a:buFont typeface="Symbol" pitchFamily="18" charset="2"/>
              <a:buAutoNum type="arabicPeriod"/>
              <a:defRPr/>
            </a:pPr>
            <a:r>
              <a:rPr>
                <a:latin typeface="Arial" charset="0"/>
                <a:cs typeface="Arial" charset="0"/>
              </a:rPr>
              <a:t>Can you see your own intention (natural acceptance) clearly? </a:t>
            </a:r>
          </a:p>
          <a:p>
            <a:pPr marL="457200" indent="-457200">
              <a:buFont typeface="Symbol" pitchFamily="18" charset="2"/>
              <a:buNone/>
              <a:defRPr/>
            </a:pPr>
            <a:r>
              <a:rPr>
                <a:latin typeface="Arial" charset="0"/>
                <a:cs typeface="Arial" charset="0"/>
              </a:rPr>
              <a:t>	[Then you can conclude about the intention of the other also]</a:t>
            </a:r>
          </a:p>
          <a:p>
            <a:pPr marL="0" indent="0">
              <a:buFont typeface="Symbol" pitchFamily="18" charset="2"/>
              <a:buNone/>
              <a:defRPr/>
            </a:pPr>
            <a:r>
              <a:rPr altLang="en-US">
                <a:latin typeface="Arial" charset="0"/>
                <a:cs typeface="Arial" charset="0"/>
              </a:rPr>
              <a:t>5.   </a:t>
            </a:r>
            <a:r>
              <a:rPr lang="en-IN" altLang="en-US"/>
              <a:t>What is the basis for trust on intention…</a:t>
            </a:r>
          </a:p>
          <a:p>
            <a:pPr>
              <a:buFont typeface="Symbol" pitchFamily="18" charset="2"/>
              <a:buNone/>
              <a:defRPr/>
            </a:pPr>
            <a:r>
              <a:rPr lang="en-IN" altLang="en-US"/>
              <a:t>		 - Right understanding (of Human Being, Human Relationship…)</a:t>
            </a:r>
          </a:p>
          <a:p>
            <a:pPr>
              <a:buFont typeface="Symbol" pitchFamily="18" charset="2"/>
              <a:buNone/>
              <a:defRPr/>
            </a:pPr>
            <a:r>
              <a:rPr lang="en-IN" altLang="en-US"/>
              <a:t>		 - Experience of events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04CD2A1C-0B1C-4057-9616-54316B0E0F3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Self Reflection</a:t>
            </a:r>
          </a:p>
        </p:txBody>
      </p:sp>
      <p:sp>
        <p:nvSpPr>
          <p:cNvPr id="3" name="Text Placeholder 2">
            <a:extLst>
              <a:ext uri="{FF2B5EF4-FFF2-40B4-BE49-F238E27FC236}">
                <a16:creationId xmlns:a16="http://schemas.microsoft.com/office/drawing/2014/main" id="{D36DFD20-70BD-44DD-B675-B75E2075C13D}"/>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altLang="en-US"/>
              <a:t>What is the basis for trust…</a:t>
            </a:r>
          </a:p>
          <a:p>
            <a:pPr>
              <a:buFont typeface="Symbol" pitchFamily="18" charset="2"/>
              <a:buNone/>
              <a:defRPr/>
            </a:pPr>
            <a:r>
              <a:rPr altLang="en-US"/>
              <a:t> - Right understanding of </a:t>
            </a:r>
            <a:r>
              <a:rPr lang="en-IN" altLang="en-US"/>
              <a:t>Human Being</a:t>
            </a:r>
            <a:endParaRPr altLang="en-US"/>
          </a:p>
          <a:p>
            <a:pPr>
              <a:buFont typeface="Symbol" pitchFamily="18" charset="2"/>
              <a:buNone/>
              <a:defRPr/>
            </a:pPr>
            <a:r>
              <a:rPr altLang="en-US"/>
              <a:t> - E</a:t>
            </a:r>
            <a:r>
              <a:rPr lang="en-IN" altLang="en-US" err="1"/>
              <a:t>xperience</a:t>
            </a:r>
            <a:r>
              <a:rPr lang="en-IN" altLang="en-US"/>
              <a:t> of events</a:t>
            </a:r>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r>
              <a:rPr altLang="en-US"/>
              <a:t>Feeling based on right understanding can be unconditional, continuous…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C1F4365F-9F21-4A5B-8289-F9AE6D22C74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Self Reflection</a:t>
            </a:r>
          </a:p>
        </p:txBody>
      </p:sp>
      <p:sp>
        <p:nvSpPr>
          <p:cNvPr id="3" name="Text Placeholder 2">
            <a:extLst>
              <a:ext uri="{FF2B5EF4-FFF2-40B4-BE49-F238E27FC236}">
                <a16:creationId xmlns:a16="http://schemas.microsoft.com/office/drawing/2014/main" id="{FD76DAD9-D529-49D2-B9E6-B15ACC6CC63A}"/>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What is the role of physical facility</a:t>
            </a:r>
          </a:p>
          <a:p>
            <a:pPr>
              <a:buFont typeface="Symbol" pitchFamily="18" charset="2"/>
              <a:buNone/>
            </a:pPr>
            <a:r>
              <a:rPr altLang="en-US"/>
              <a:t> - in understanding trust</a:t>
            </a:r>
          </a:p>
          <a:p>
            <a:pPr>
              <a:buFont typeface="Symbol" pitchFamily="18" charset="2"/>
              <a:buNone/>
            </a:pPr>
            <a:r>
              <a:rPr altLang="en-US"/>
              <a:t> - in expressing the feeling of trust</a:t>
            </a:r>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r>
              <a:rPr altLang="en-US"/>
              <a:t>Like this we can find out the role of physical facility in the fulfillment of relationship</a:t>
            </a:r>
          </a:p>
          <a:p>
            <a:pPr>
              <a:buFont typeface="Symbol" pitchFamily="18" charset="2"/>
              <a:buNone/>
            </a:pPr>
            <a:endParaRPr altLang="en-US"/>
          </a:p>
          <a:p>
            <a:pPr>
              <a:buFont typeface="Symbol" pitchFamily="18" charset="2"/>
              <a:buNone/>
            </a:pPr>
            <a:r>
              <a:rPr altLang="en-US"/>
              <a:t>Except for the feeling of care, the role of physical facility is not there or is just symbolic</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338B9B15-147C-4FF4-B2A9-1CC43C7649C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Self Reflection</a:t>
            </a:r>
          </a:p>
        </p:txBody>
      </p:sp>
      <p:sp>
        <p:nvSpPr>
          <p:cNvPr id="45059" name="Text Placeholder 2">
            <a:extLst>
              <a:ext uri="{FF2B5EF4-FFF2-40B4-BE49-F238E27FC236}">
                <a16:creationId xmlns:a16="http://schemas.microsoft.com/office/drawing/2014/main" id="{EAA32D63-71DB-4F68-ABCA-5BE74436DE28}"/>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Where would you start</a:t>
            </a:r>
          </a:p>
          <a:p>
            <a:pPr>
              <a:buFont typeface="Symbol" pitchFamily="18" charset="2"/>
              <a:buNone/>
            </a:pPr>
            <a:r>
              <a:rPr altLang="en-US"/>
              <a:t> - expect or demand trust from the other</a:t>
            </a:r>
          </a:p>
          <a:p>
            <a:pPr>
              <a:buFont typeface="Symbol" pitchFamily="18" charset="2"/>
              <a:buNone/>
            </a:pPr>
            <a:r>
              <a:rPr altLang="en-US"/>
              <a:t> - make effort	to develop the feeling of trust in yourself and </a:t>
            </a:r>
          </a:p>
          <a:p>
            <a:pPr>
              <a:buFont typeface="Symbol" pitchFamily="18" charset="2"/>
              <a:buNone/>
            </a:pPr>
            <a:r>
              <a:rPr altLang="en-US"/>
              <a:t>		    	to express it to the other</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ubtitle 4">
            <a:extLst>
              <a:ext uri="{FF2B5EF4-FFF2-40B4-BE49-F238E27FC236}">
                <a16:creationId xmlns:a16="http://schemas.microsoft.com/office/drawing/2014/main" id="{09E8732C-A214-4445-AE3E-41F3C4F76A5D}"/>
              </a:ext>
            </a:extLst>
          </p:cNvPr>
          <p:cNvSpPr>
            <a:spLocks noGrp="1" noChangeArrowheads="1"/>
          </p:cNvSpPr>
          <p:nvPr>
            <p:ph type="subTitle" idx="1"/>
          </p:nvPr>
        </p:nvSpPr>
        <p:spPr>
          <a:xfrm>
            <a:off x="1709738" y="3900488"/>
            <a:ext cx="7840662"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cs typeface="Calibri" panose="020F0502020204030204" pitchFamily="34" charset="0"/>
              </a:rPr>
              <a:t>Lecture 14: 'Trust' – the Foundational Value in Relationship</a:t>
            </a:r>
            <a:endParaRPr lang="en-IN" altLang="en-US">
              <a:latin typeface="Arial" panose="020B0604020202020204" pitchFamily="34" charset="0"/>
              <a:ea typeface="Calibri" panose="020F0502020204030204" pitchFamily="34" charset="0"/>
              <a:cs typeface="Mangal" panose="00000400000000000000" pitchFamily="2"/>
            </a:endParaRPr>
          </a:p>
        </p:txBody>
      </p:sp>
      <p:sp>
        <p:nvSpPr>
          <p:cNvPr id="46083" name="Title 3">
            <a:extLst>
              <a:ext uri="{FF2B5EF4-FFF2-40B4-BE49-F238E27FC236}">
                <a16:creationId xmlns:a16="http://schemas.microsoft.com/office/drawing/2014/main" id="{263D863F-C6DB-497D-A88B-F2834F71FFDD}"/>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Key Points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B348EBBE-B5F2-426B-86E6-AD5500832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638" y="0"/>
            <a:ext cx="7578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B7C7E3A4-CC8A-432A-99A0-75066B4C9267}"/>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the Family</a:t>
            </a:r>
            <a:endParaRPr lang="en-GB" altLang="en-US"/>
          </a:p>
        </p:txBody>
      </p:sp>
      <p:sp>
        <p:nvSpPr>
          <p:cNvPr id="48131" name="Text Placeholder 2">
            <a:extLst>
              <a:ext uri="{FF2B5EF4-FFF2-40B4-BE49-F238E27FC236}">
                <a16:creationId xmlns:a16="http://schemas.microsoft.com/office/drawing/2014/main" id="{142E79EC-3333-4F98-A9F3-AE0091172EA7}"/>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Calibri" panose="020F0502020204030204" pitchFamily="34" charset="0"/>
              <a:buAutoNum type="arabicPeriod"/>
            </a:pPr>
            <a:r>
              <a:rPr lang="en-GB" altLang="en-US"/>
              <a:t>Relationship is – between one self (I</a:t>
            </a:r>
            <a:r>
              <a:rPr lang="en-GB" altLang="en-US" baseline="-25000"/>
              <a:t>1</a:t>
            </a:r>
            <a:r>
              <a:rPr lang="en-GB" altLang="en-US"/>
              <a:t>) and another self (I</a:t>
            </a:r>
            <a:r>
              <a:rPr lang="en-GB" altLang="en-US" baseline="-25000"/>
              <a:t>2</a:t>
            </a:r>
            <a:r>
              <a:rPr lang="en-GB" altLang="en-US"/>
              <a:t>)</a:t>
            </a:r>
          </a:p>
          <a:p>
            <a:pPr marL="457200" indent="-457200">
              <a:buFont typeface="Calibri" panose="020F0502020204030204" pitchFamily="34" charset="0"/>
              <a:buAutoNum type="arabicPeriod"/>
            </a:pPr>
            <a:r>
              <a:rPr lang="en-GB" altLang="en-US"/>
              <a:t>There are feelings in relationship – in one self (I</a:t>
            </a:r>
            <a:r>
              <a:rPr lang="en-GB" altLang="en-US" baseline="-25000"/>
              <a:t>1</a:t>
            </a:r>
            <a:r>
              <a:rPr lang="en-GB" altLang="en-US"/>
              <a:t>) for the other self (I</a:t>
            </a:r>
            <a:r>
              <a:rPr lang="en-GB" altLang="en-US" baseline="-25000"/>
              <a:t>2</a:t>
            </a:r>
            <a:r>
              <a:rPr lang="en-GB" altLang="en-US"/>
              <a:t>)</a:t>
            </a:r>
          </a:p>
          <a:p>
            <a:pPr marL="457200" indent="-457200">
              <a:buFont typeface="Calibri" panose="020F0502020204030204" pitchFamily="34" charset="0"/>
              <a:buAutoNum type="arabicPeriod"/>
            </a:pPr>
            <a:r>
              <a:rPr lang="en-GB" altLang="en-US"/>
              <a:t>These feelings can be recognized – they are definite (9 Feelings)</a:t>
            </a:r>
          </a:p>
          <a:p>
            <a:pPr marL="457200" indent="-457200">
              <a:buFont typeface="Calibri" panose="020F0502020204030204" pitchFamily="34" charset="0"/>
              <a:buAutoNum type="arabicPeriod"/>
            </a:pPr>
            <a:r>
              <a:rPr lang="en-GB" altLang="en-US"/>
              <a:t>Their fulfilment, evaluation leads to mutual happiness</a:t>
            </a:r>
          </a:p>
          <a:p>
            <a:pPr marL="457200" indent="-457200">
              <a:buFont typeface="Symbol" pitchFamily="18" charset="2"/>
              <a:buNone/>
            </a:pPr>
            <a:endParaRPr altLang="en-US"/>
          </a:p>
          <a:p>
            <a:pPr marL="457200" indent="-457200">
              <a:buFont typeface="Symbol" pitchFamily="18" charset="2"/>
              <a:buNone/>
            </a:pPr>
            <a:r>
              <a:rPr altLang="en-US"/>
              <a:t>Feelings in relationship:</a:t>
            </a:r>
          </a:p>
          <a:p>
            <a:pPr marL="457200" indent="-457200">
              <a:buFont typeface="Symbol" pitchFamily="18" charset="2"/>
              <a:buNone/>
            </a:pPr>
            <a:endParaRPr altLang="en-US"/>
          </a:p>
          <a:p>
            <a:pPr marL="457200" indent="-457200">
              <a:buFont typeface="Symbol" pitchFamily="18" charset="2"/>
              <a:buNone/>
            </a:pPr>
            <a:endParaRPr altLang="en-US"/>
          </a:p>
          <a:p>
            <a:pPr marL="457200" indent="-457200">
              <a:buFont typeface="Symbol" pitchFamily="18" charset="2"/>
              <a:buNone/>
            </a:pPr>
            <a:endParaRPr altLang="en-US"/>
          </a:p>
          <a:p>
            <a:pPr marL="457200" indent="-457200">
              <a:buFont typeface="Symbol" pitchFamily="18" charset="2"/>
              <a:buNone/>
            </a:pPr>
            <a:endParaRPr altLang="en-US"/>
          </a:p>
          <a:p>
            <a:pPr marL="457200" indent="-457200">
              <a:buFont typeface="Symbol" pitchFamily="18" charset="2"/>
              <a:buNone/>
            </a:pPr>
            <a:endParaRPr altLang="en-US"/>
          </a:p>
        </p:txBody>
      </p:sp>
      <p:grpSp>
        <p:nvGrpSpPr>
          <p:cNvPr id="48132" name="Group 6">
            <a:extLst>
              <a:ext uri="{FF2B5EF4-FFF2-40B4-BE49-F238E27FC236}">
                <a16:creationId xmlns:a16="http://schemas.microsoft.com/office/drawing/2014/main" id="{4B8E5879-3D37-4002-B17A-7AF00FFBE565}"/>
              </a:ext>
            </a:extLst>
          </p:cNvPr>
          <p:cNvGrpSpPr>
            <a:grpSpLocks/>
          </p:cNvGrpSpPr>
          <p:nvPr/>
        </p:nvGrpSpPr>
        <p:grpSpPr bwMode="auto">
          <a:xfrm>
            <a:off x="228600" y="3048000"/>
            <a:ext cx="7210425" cy="2138363"/>
            <a:chOff x="381000" y="3195232"/>
            <a:chExt cx="7210647" cy="2138768"/>
          </a:xfrm>
        </p:grpSpPr>
        <p:sp>
          <p:nvSpPr>
            <p:cNvPr id="48134" name="Content Placeholder 4">
              <a:extLst>
                <a:ext uri="{FF2B5EF4-FFF2-40B4-BE49-F238E27FC236}">
                  <a16:creationId xmlns:a16="http://schemas.microsoft.com/office/drawing/2014/main" id="{97940B57-6F3E-4C7E-A0AA-405182F7C6E3}"/>
                </a:ext>
              </a:extLst>
            </p:cNvPr>
            <p:cNvSpPr txBox="1">
              <a:spLocks/>
            </p:cNvSpPr>
            <p:nvPr/>
          </p:nvSpPr>
          <p:spPr bwMode="auto">
            <a:xfrm>
              <a:off x="381000" y="3214687"/>
              <a:ext cx="41910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pPr>
              <a:r>
                <a:rPr lang="en-US" altLang="en-US" sz="2400">
                  <a:solidFill>
                    <a:srgbClr val="000000"/>
                  </a:solidFill>
                  <a:latin typeface="Kruti Dev 010" pitchFamily="2" charset="0"/>
                </a:rPr>
                <a:t>1- </a:t>
              </a:r>
              <a:r>
                <a:rPr lang="en-GB" altLang="en-US" sz="2000">
                  <a:solidFill>
                    <a:srgbClr val="000000"/>
                  </a:solidFill>
                  <a:cs typeface="Arial" panose="020B0604020202020204" pitchFamily="34" charset="0"/>
                </a:rPr>
                <a:t>Trust </a:t>
              </a:r>
              <a:r>
                <a:rPr lang="en-US" altLang="en-US" sz="2400">
                  <a:solidFill>
                    <a:srgbClr val="1E00AA"/>
                  </a:solidFill>
                  <a:latin typeface="Kruti Dev 010" pitchFamily="2" charset="0"/>
                </a:rPr>
                <a:t>fo”okl</a:t>
              </a:r>
              <a:r>
                <a:rPr lang="en-US" altLang="en-US" sz="2400">
                  <a:solidFill>
                    <a:srgbClr val="000000"/>
                  </a:solidFill>
                  <a:latin typeface="Kruti Dev 010" pitchFamily="2" charset="0"/>
                </a:rPr>
                <a:t> </a:t>
              </a:r>
              <a:r>
                <a:rPr lang="en-US" altLang="en-US" sz="1400">
                  <a:solidFill>
                    <a:srgbClr val="FF0000"/>
                  </a:solidFill>
                  <a:cs typeface="Arial" panose="020B0604020202020204" pitchFamily="34" charset="0"/>
                </a:rPr>
                <a:t>FOUNDATION VALUE</a:t>
              </a:r>
            </a:p>
            <a:p>
              <a:pPr>
                <a:lnSpc>
                  <a:spcPct val="80000"/>
                </a:lnSpc>
                <a:spcBef>
                  <a:spcPct val="20000"/>
                </a:spcBef>
              </a:pPr>
              <a:r>
                <a:rPr lang="en-US" altLang="en-US" sz="2000">
                  <a:solidFill>
                    <a:srgbClr val="000000"/>
                  </a:solidFill>
                  <a:latin typeface="Kruti Dev 010" pitchFamily="2" charset="0"/>
                </a:rPr>
                <a:t>2- </a:t>
              </a:r>
              <a:r>
                <a:rPr lang="en-GB" altLang="en-US" sz="2000">
                  <a:solidFill>
                    <a:srgbClr val="000000"/>
                  </a:solidFill>
                  <a:cs typeface="Arial" panose="020B0604020202020204" pitchFamily="34" charset="0"/>
                </a:rPr>
                <a:t>Respect </a:t>
              </a:r>
              <a:r>
                <a:rPr lang="en-US" altLang="en-US" sz="2400">
                  <a:solidFill>
                    <a:srgbClr val="1E00AA"/>
                  </a:solidFill>
                  <a:latin typeface="Kruti Dev 010" pitchFamily="2" charset="0"/>
                </a:rPr>
                <a:t>lEeku</a:t>
              </a:r>
              <a:endParaRPr lang="en-US" altLang="en-US" sz="1400">
                <a:solidFill>
                  <a:srgbClr val="1E00AA"/>
                </a:solidFill>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3- </a:t>
              </a:r>
              <a:r>
                <a:rPr lang="en-GB" altLang="en-US" sz="2000">
                  <a:solidFill>
                    <a:srgbClr val="000000"/>
                  </a:solidFill>
                  <a:cs typeface="Arial" panose="020B0604020202020204" pitchFamily="34" charset="0"/>
                </a:rPr>
                <a:t>Affection </a:t>
              </a:r>
              <a:r>
                <a:rPr lang="en-US" altLang="en-US" sz="2400">
                  <a:solidFill>
                    <a:srgbClr val="1E00AA"/>
                  </a:solidFill>
                  <a:latin typeface="Kruti Dev 010" pitchFamily="2" charset="0"/>
                </a:rPr>
                <a:t>Lusg</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4- </a:t>
              </a:r>
              <a:r>
                <a:rPr lang="en-GB" altLang="en-US" sz="2000">
                  <a:solidFill>
                    <a:srgbClr val="000000"/>
                  </a:solidFill>
                  <a:cs typeface="Arial" panose="020B0604020202020204" pitchFamily="34" charset="0"/>
                </a:rPr>
                <a:t>Care </a:t>
              </a:r>
              <a:r>
                <a:rPr lang="en-US" altLang="en-US" sz="2400">
                  <a:solidFill>
                    <a:srgbClr val="1E00AA"/>
                  </a:solidFill>
                  <a:latin typeface="Kruti Dev 010" pitchFamily="2" charset="0"/>
                </a:rPr>
                <a:t>eerk</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5-</a:t>
              </a:r>
              <a:r>
                <a:rPr lang="en-US" altLang="en-US" sz="2000">
                  <a:solidFill>
                    <a:srgbClr val="000000"/>
                  </a:solidFill>
                  <a:latin typeface="Kruti Dev 010" pitchFamily="2" charset="0"/>
                </a:rPr>
                <a:t> </a:t>
              </a:r>
              <a:r>
                <a:rPr lang="en-GB" altLang="en-US" sz="2000">
                  <a:solidFill>
                    <a:srgbClr val="000000"/>
                  </a:solidFill>
                  <a:cs typeface="Arial" panose="020B0604020202020204" pitchFamily="34" charset="0"/>
                </a:rPr>
                <a:t>Guidance</a:t>
              </a:r>
              <a:r>
                <a:rPr lang="en-GB" altLang="en-US" sz="2000" i="1">
                  <a:solidFill>
                    <a:srgbClr val="000000"/>
                  </a:solidFill>
                  <a:cs typeface="Arial" panose="020B0604020202020204" pitchFamily="34" charset="0"/>
                </a:rPr>
                <a:t> </a:t>
              </a:r>
              <a:r>
                <a:rPr lang="en-US" altLang="en-US" sz="2400">
                  <a:solidFill>
                    <a:srgbClr val="1E00AA"/>
                  </a:solidFill>
                  <a:latin typeface="Kruti Dev 010" pitchFamily="2" charset="0"/>
                </a:rPr>
                <a:t>okRlY;</a:t>
              </a:r>
            </a:p>
          </p:txBody>
        </p:sp>
        <p:sp>
          <p:nvSpPr>
            <p:cNvPr id="48135" name="Content Placeholder 5">
              <a:extLst>
                <a:ext uri="{FF2B5EF4-FFF2-40B4-BE49-F238E27FC236}">
                  <a16:creationId xmlns:a16="http://schemas.microsoft.com/office/drawing/2014/main" id="{A8D61415-A6E2-4864-9704-09F120EB9AF6}"/>
                </a:ext>
              </a:extLst>
            </p:cNvPr>
            <p:cNvSpPr txBox="1">
              <a:spLocks/>
            </p:cNvSpPr>
            <p:nvPr/>
          </p:nvSpPr>
          <p:spPr bwMode="auto">
            <a:xfrm>
              <a:off x="4038600" y="3195232"/>
              <a:ext cx="3553047"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pPr>
              <a:r>
                <a:rPr lang="en-US" altLang="en-US" sz="2800">
                  <a:solidFill>
                    <a:srgbClr val="000000"/>
                  </a:solidFill>
                  <a:latin typeface="Kruti Dev 010" pitchFamily="2" charset="0"/>
                </a:rPr>
                <a:t>6- </a:t>
              </a:r>
              <a:r>
                <a:rPr lang="en-GB" altLang="en-US" sz="2000">
                  <a:solidFill>
                    <a:srgbClr val="000000"/>
                  </a:solidFill>
                  <a:cs typeface="Arial" panose="020B0604020202020204" pitchFamily="34" charset="0"/>
                </a:rPr>
                <a:t>Reverence</a:t>
              </a:r>
              <a:r>
                <a:rPr lang="en-GB" altLang="en-US" sz="2400" i="1">
                  <a:solidFill>
                    <a:srgbClr val="000000"/>
                  </a:solidFill>
                  <a:cs typeface="Arial" panose="020B0604020202020204" pitchFamily="34" charset="0"/>
                </a:rPr>
                <a:t> </a:t>
              </a:r>
              <a:r>
                <a:rPr lang="en-US" altLang="en-US" sz="2400">
                  <a:solidFill>
                    <a:srgbClr val="1E00AA"/>
                  </a:solidFill>
                  <a:latin typeface="Kruti Dev 010" pitchFamily="2" charset="0"/>
                </a:rPr>
                <a:t>J)k</a:t>
              </a:r>
              <a:endParaRPr lang="en-GB" altLang="en-US" sz="28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7-</a:t>
              </a:r>
              <a:r>
                <a:rPr lang="en-US" altLang="en-US" sz="2000">
                  <a:solidFill>
                    <a:srgbClr val="000000"/>
                  </a:solidFill>
                  <a:latin typeface="Kruti Dev 010" pitchFamily="2" charset="0"/>
                </a:rPr>
                <a:t> </a:t>
              </a:r>
              <a:r>
                <a:rPr lang="en-GB" altLang="en-US" sz="2000">
                  <a:solidFill>
                    <a:srgbClr val="000000"/>
                  </a:solidFill>
                  <a:cs typeface="Arial" panose="020B0604020202020204" pitchFamily="34" charset="0"/>
                </a:rPr>
                <a:t>Glory</a:t>
              </a:r>
              <a:r>
                <a:rPr lang="en-GB" altLang="en-US" sz="2000" i="1">
                  <a:solidFill>
                    <a:srgbClr val="000000"/>
                  </a:solidFill>
                  <a:cs typeface="Arial" panose="020B0604020202020204" pitchFamily="34" charset="0"/>
                </a:rPr>
                <a:t> </a:t>
              </a:r>
              <a:r>
                <a:rPr lang="en-US" altLang="en-US" sz="2400">
                  <a:solidFill>
                    <a:srgbClr val="1E00AA"/>
                  </a:solidFill>
                  <a:latin typeface="Kruti Dev 010" pitchFamily="2" charset="0"/>
                </a:rPr>
                <a:t>xkSjo</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8-</a:t>
              </a:r>
              <a:r>
                <a:rPr lang="en-US" altLang="en-US" sz="2000">
                  <a:solidFill>
                    <a:srgbClr val="000000"/>
                  </a:solidFill>
                  <a:latin typeface="Kruti Dev 010" pitchFamily="2" charset="0"/>
                </a:rPr>
                <a:t> </a:t>
              </a:r>
              <a:r>
                <a:rPr lang="en-GB" altLang="en-US" sz="2000">
                  <a:solidFill>
                    <a:srgbClr val="000000"/>
                  </a:solidFill>
                  <a:cs typeface="Arial" panose="020B0604020202020204" pitchFamily="34" charset="0"/>
                </a:rPr>
                <a:t>Gratitude </a:t>
              </a:r>
              <a:r>
                <a:rPr lang="en-US" altLang="en-US" sz="2400">
                  <a:solidFill>
                    <a:srgbClr val="1E00AA"/>
                  </a:solidFill>
                  <a:latin typeface="Kruti Dev 010" pitchFamily="2" charset="0"/>
                </a:rPr>
                <a:t>—rKrk</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9-</a:t>
              </a:r>
              <a:r>
                <a:rPr lang="en-US" altLang="en-US" sz="2000">
                  <a:solidFill>
                    <a:srgbClr val="000000"/>
                  </a:solidFill>
                  <a:latin typeface="Kruti Dev 010" pitchFamily="2" charset="0"/>
                </a:rPr>
                <a:t> </a:t>
              </a:r>
              <a:r>
                <a:rPr lang="en-GB" altLang="en-US" sz="2000">
                  <a:solidFill>
                    <a:srgbClr val="000000"/>
                  </a:solidFill>
                  <a:cs typeface="Arial" panose="020B0604020202020204" pitchFamily="34" charset="0"/>
                </a:rPr>
                <a:t>Love </a:t>
              </a:r>
              <a:r>
                <a:rPr lang="en-US" altLang="en-US" sz="2400">
                  <a:solidFill>
                    <a:srgbClr val="1E00AA"/>
                  </a:solidFill>
                  <a:latin typeface="Kruti Dev 010" pitchFamily="2" charset="0"/>
                </a:rPr>
                <a:t>izse</a:t>
              </a:r>
              <a:r>
                <a:rPr lang="en-US" altLang="en-US" sz="2400">
                  <a:solidFill>
                    <a:srgbClr val="000000"/>
                  </a:solidFill>
                  <a:latin typeface="Kruti Dev 010" pitchFamily="2" charset="0"/>
                </a:rPr>
                <a:t> </a:t>
              </a:r>
              <a:r>
                <a:rPr lang="en-US" altLang="en-US" sz="1400">
                  <a:solidFill>
                    <a:srgbClr val="FF0000"/>
                  </a:solidFill>
                  <a:cs typeface="Arial" panose="020B0604020202020204" pitchFamily="34" charset="0"/>
                </a:rPr>
                <a:t>COMPLETE VALUE</a:t>
              </a:r>
              <a:endParaRPr lang="en-GB" altLang="en-US" sz="2400">
                <a:solidFill>
                  <a:srgbClr val="FF0000"/>
                </a:solidFill>
                <a:latin typeface="Kruti Dev 010" pitchFamily="2" charset="0"/>
                <a:cs typeface="Arial" panose="020B0604020202020204" pitchFamily="34" charset="0"/>
              </a:endParaRPr>
            </a:p>
          </p:txBody>
        </p:sp>
      </p:grpSp>
      <p:pic>
        <p:nvPicPr>
          <p:cNvPr id="48133" name="Picture 7">
            <a:extLst>
              <a:ext uri="{FF2B5EF4-FFF2-40B4-BE49-F238E27FC236}">
                <a16:creationId xmlns:a16="http://schemas.microsoft.com/office/drawing/2014/main" id="{1590C326-C893-47D9-A182-4A893013FD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2073275"/>
            <a:ext cx="3741738"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D666315B-3BEA-4EE5-B7B0-278E2344681D}"/>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Trust (</a:t>
            </a:r>
            <a:r>
              <a:rPr lang="en-US" altLang="en-US" sz="2800">
                <a:latin typeface="Kruti Dev 010" pitchFamily="2" charset="0"/>
              </a:rPr>
              <a:t>fo”okl</a:t>
            </a:r>
            <a:r>
              <a:rPr lang="en-US" altLang="en-US"/>
              <a:t>)</a:t>
            </a:r>
            <a:endParaRPr lang="en-GB" altLang="en-US"/>
          </a:p>
        </p:txBody>
      </p:sp>
      <p:sp>
        <p:nvSpPr>
          <p:cNvPr id="49155" name="Text Placeholder 2">
            <a:extLst>
              <a:ext uri="{FF2B5EF4-FFF2-40B4-BE49-F238E27FC236}">
                <a16:creationId xmlns:a16="http://schemas.microsoft.com/office/drawing/2014/main" id="{1ECFB861-0C0E-4C61-BA26-F738AA5A6F54}"/>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Trust 	= to be assured (</a:t>
            </a:r>
            <a:r>
              <a:rPr lang="en-GB" altLang="en-US" sz="2800">
                <a:solidFill>
                  <a:srgbClr val="1E00AA"/>
                </a:solidFill>
                <a:latin typeface="Kruti Dev 010" pitchFamily="2" charset="0"/>
              </a:rPr>
              <a:t>vk”oLr gksuk</a:t>
            </a:r>
            <a:r>
              <a:rPr altLang="en-US"/>
              <a:t>)</a:t>
            </a:r>
          </a:p>
          <a:p>
            <a:pPr>
              <a:buFont typeface="Symbol" pitchFamily="18" charset="2"/>
              <a:buNone/>
            </a:pPr>
            <a:r>
              <a:rPr lang="en-GB" altLang="en-US"/>
              <a:t>		= to have the clarity that the other wants to make me</a:t>
            </a:r>
          </a:p>
          <a:p>
            <a:pPr>
              <a:buFont typeface="Symbol" pitchFamily="18" charset="2"/>
              <a:buNone/>
            </a:pPr>
            <a:r>
              <a:rPr lang="en-GB" altLang="en-US"/>
              <a:t>		   happy &amp; prosperous</a:t>
            </a:r>
          </a:p>
          <a:p>
            <a:pPr>
              <a:buFont typeface="Symbol" pitchFamily="18" charset="2"/>
              <a:buNone/>
            </a:pPr>
            <a:r>
              <a:rPr lang="en-GB" altLang="en-US"/>
              <a:t>		= </a:t>
            </a:r>
            <a:r>
              <a:rPr lang="en-GB" altLang="en-US" sz="2800">
                <a:solidFill>
                  <a:srgbClr val="1E00AA"/>
                </a:solidFill>
                <a:latin typeface="Kruti Dev 010" pitchFamily="2" charset="0"/>
              </a:rPr>
              <a:t>nwljk esjs lq[k] le`f) ds vFkZ esa gS] ,slk Li’V gksuk</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2AC8C62-67FF-4FBA-B15E-9B08118B7C12}"/>
              </a:ext>
            </a:extLst>
          </p:cNvPr>
          <p:cNvSpPr>
            <a:spLocks noGrp="1"/>
          </p:cNvSpPr>
          <p:nvPr>
            <p:ph sz="half" idx="1"/>
          </p:nvPr>
        </p:nvSpPr>
        <p:spPr>
          <a:xfrm>
            <a:off x="0" y="609600"/>
            <a:ext cx="6007100" cy="5943600"/>
          </a:xfrm>
        </p:spPr>
        <p:txBody>
          <a:bodyPr/>
          <a:lstStyle/>
          <a:p>
            <a:pPr algn="ctr">
              <a:buFont typeface="Arial" charset="0"/>
              <a:buNone/>
              <a:defRPr/>
            </a:pPr>
            <a:r>
              <a:rPr lang="en-GB" u="sng" dirty="0">
                <a:latin typeface="Arial" charset="0"/>
                <a:cs typeface="Arial" charset="0"/>
              </a:rPr>
              <a:t>About  your Natural Acceptance</a:t>
            </a:r>
          </a:p>
          <a:p>
            <a:pPr>
              <a:buFont typeface="Arial" charset="0"/>
              <a:buNone/>
              <a:defRPr/>
            </a:pPr>
            <a:endParaRPr lang="en-GB" sz="1200" u="sng" dirty="0">
              <a:latin typeface="Arial" charset="0"/>
              <a:cs typeface="Arial" charset="0"/>
            </a:endParaRPr>
          </a:p>
          <a:p>
            <a:pPr marL="457200" indent="-457200">
              <a:buFont typeface="Arial" panose="020B0604020202020204" pitchFamily="34" charset="0"/>
              <a:buNone/>
              <a:defRPr/>
            </a:pPr>
            <a:r>
              <a:rPr lang="en-GB" dirty="0">
                <a:latin typeface="Arial" charset="0"/>
                <a:cs typeface="Arial" charset="0"/>
              </a:rPr>
              <a:t>1a. I </a:t>
            </a:r>
            <a:r>
              <a:rPr lang="en-GB" dirty="0">
                <a:solidFill>
                  <a:srgbClr val="0000FF"/>
                </a:solidFill>
                <a:latin typeface="Arial" charset="0"/>
                <a:cs typeface="Arial" charset="0"/>
              </a:rPr>
              <a:t>want to </a:t>
            </a:r>
            <a:r>
              <a:rPr lang="en-GB" dirty="0">
                <a:latin typeface="Arial" charset="0"/>
                <a:cs typeface="Arial" charset="0"/>
              </a:rPr>
              <a:t>make myself happy </a:t>
            </a:r>
            <a:r>
              <a:rPr lang="en-GB" dirty="0">
                <a:solidFill>
                  <a:schemeClr val="bg1"/>
                </a:solidFill>
                <a:latin typeface="Arial" charset="0"/>
                <a:cs typeface="Arial" charset="0"/>
              </a:rPr>
              <a:t>always</a:t>
            </a:r>
          </a:p>
          <a:p>
            <a:pPr marL="457200" indent="-457200">
              <a:buFont typeface="Arial" panose="020B0604020202020204" pitchFamily="34" charset="0"/>
              <a:buNone/>
              <a:defRPr/>
            </a:pPr>
            <a:endParaRPr lang="en-GB" sz="1200" dirty="0">
              <a:latin typeface="Arial" charset="0"/>
              <a:cs typeface="Arial" charset="0"/>
            </a:endParaRPr>
          </a:p>
          <a:p>
            <a:pPr marL="457200" indent="-457200">
              <a:buFont typeface="Arial" panose="020B0604020202020204" pitchFamily="34" charset="0"/>
              <a:buNone/>
              <a:defRPr/>
            </a:pPr>
            <a:r>
              <a:rPr lang="en-GB" dirty="0">
                <a:latin typeface="Arial" charset="0"/>
                <a:cs typeface="Arial" charset="0"/>
              </a:rPr>
              <a:t>2a. I </a:t>
            </a:r>
            <a:r>
              <a:rPr lang="en-GB" dirty="0">
                <a:solidFill>
                  <a:srgbClr val="0000FF"/>
                </a:solidFill>
                <a:latin typeface="Arial" charset="0"/>
                <a:cs typeface="Arial" charset="0"/>
              </a:rPr>
              <a:t>want to </a:t>
            </a:r>
            <a:r>
              <a:rPr lang="en-GB" dirty="0">
                <a:latin typeface="Arial" charset="0"/>
                <a:cs typeface="Arial" charset="0"/>
              </a:rPr>
              <a:t>make the other happy </a:t>
            </a:r>
            <a:r>
              <a:rPr lang="en-GB" dirty="0">
                <a:solidFill>
                  <a:schemeClr val="bg1"/>
                </a:solidFill>
                <a:latin typeface="Arial" charset="0"/>
                <a:cs typeface="Arial" charset="0"/>
              </a:rPr>
              <a:t>always</a:t>
            </a:r>
          </a:p>
          <a:p>
            <a:pPr marL="457200" indent="-457200">
              <a:buFont typeface="Arial" panose="020B0604020202020204" pitchFamily="34" charset="0"/>
              <a:buNone/>
              <a:defRPr/>
            </a:pPr>
            <a:endParaRPr lang="en-US" sz="1100" dirty="0">
              <a:latin typeface="Arial" charset="0"/>
              <a:cs typeface="Arial" charset="0"/>
            </a:endParaRPr>
          </a:p>
          <a:p>
            <a:pPr marL="457200" indent="-457200">
              <a:buFont typeface="Arial" panose="020B0604020202020204" pitchFamily="34" charset="0"/>
              <a:buNone/>
              <a:defRPr/>
            </a:pPr>
            <a:r>
              <a:rPr lang="en-GB" dirty="0">
                <a:latin typeface="Arial" charset="0"/>
                <a:cs typeface="Arial" charset="0"/>
              </a:rPr>
              <a:t>3a. The other </a:t>
            </a:r>
            <a:r>
              <a:rPr lang="en-GB" dirty="0">
                <a:solidFill>
                  <a:srgbClr val="0000FF"/>
                </a:solidFill>
                <a:latin typeface="Arial" charset="0"/>
                <a:cs typeface="Arial" charset="0"/>
              </a:rPr>
              <a:t>wants to </a:t>
            </a:r>
            <a:r>
              <a:rPr lang="en-GB" dirty="0">
                <a:latin typeface="Arial" charset="0"/>
                <a:cs typeface="Arial" charset="0"/>
              </a:rPr>
              <a:t>make herself/himself happy </a:t>
            </a:r>
            <a:r>
              <a:rPr lang="en-GB" dirty="0">
                <a:solidFill>
                  <a:schemeClr val="bg1"/>
                </a:solidFill>
                <a:latin typeface="Arial" charset="0"/>
                <a:cs typeface="Arial" charset="0"/>
              </a:rPr>
              <a:t>always</a:t>
            </a:r>
          </a:p>
          <a:p>
            <a:pPr marL="457200" indent="-457200">
              <a:buFont typeface="Arial" panose="020B0604020202020204" pitchFamily="34" charset="0"/>
              <a:buNone/>
              <a:defRPr/>
            </a:pPr>
            <a:endParaRPr lang="en-US" sz="1100" dirty="0">
              <a:latin typeface="Arial" charset="0"/>
              <a:cs typeface="Arial" charset="0"/>
            </a:endParaRPr>
          </a:p>
          <a:p>
            <a:pPr marL="457200" indent="-457200">
              <a:buFont typeface="Arial" panose="020B0604020202020204" pitchFamily="34" charset="0"/>
              <a:buNone/>
              <a:defRPr/>
            </a:pPr>
            <a:r>
              <a:rPr lang="en-GB" dirty="0">
                <a:latin typeface="Arial" charset="0"/>
                <a:cs typeface="Arial" charset="0"/>
              </a:rPr>
              <a:t>4a. The other </a:t>
            </a:r>
            <a:r>
              <a:rPr lang="en-GB" dirty="0">
                <a:solidFill>
                  <a:srgbClr val="0000FF"/>
                </a:solidFill>
                <a:latin typeface="Arial" charset="0"/>
                <a:cs typeface="Arial" charset="0"/>
              </a:rPr>
              <a:t>wants to </a:t>
            </a:r>
            <a:r>
              <a:rPr lang="en-GB" dirty="0">
                <a:latin typeface="Arial" charset="0"/>
                <a:cs typeface="Arial" charset="0"/>
              </a:rPr>
              <a:t>make me happy </a:t>
            </a:r>
            <a:r>
              <a:rPr lang="en-GB" dirty="0">
                <a:solidFill>
                  <a:schemeClr val="bg1"/>
                </a:solidFill>
                <a:latin typeface="Arial" charset="0"/>
                <a:cs typeface="Arial" charset="0"/>
              </a:rPr>
              <a:t>always</a:t>
            </a:r>
            <a:endParaRPr lang="en-GB" dirty="0">
              <a:solidFill>
                <a:schemeClr val="bg1"/>
              </a:solidFill>
            </a:endParaRPr>
          </a:p>
        </p:txBody>
      </p:sp>
      <p:sp>
        <p:nvSpPr>
          <p:cNvPr id="6" name="Content Placeholder 5">
            <a:extLst>
              <a:ext uri="{FF2B5EF4-FFF2-40B4-BE49-F238E27FC236}">
                <a16:creationId xmlns:a16="http://schemas.microsoft.com/office/drawing/2014/main" id="{AECAFB00-35F5-4497-B810-C26BF98333F6}"/>
              </a:ext>
            </a:extLst>
          </p:cNvPr>
          <p:cNvSpPr>
            <a:spLocks noGrp="1"/>
          </p:cNvSpPr>
          <p:nvPr>
            <p:ph sz="half" idx="2"/>
          </p:nvPr>
        </p:nvSpPr>
        <p:spPr>
          <a:xfrm>
            <a:off x="6210300" y="609600"/>
            <a:ext cx="5981700" cy="5943600"/>
          </a:xfrm>
        </p:spPr>
        <p:txBody>
          <a:bodyPr/>
          <a:lstStyle/>
          <a:p>
            <a:pPr algn="ctr">
              <a:lnSpc>
                <a:spcPct val="130000"/>
              </a:lnSpc>
              <a:buFont typeface="Symbol" pitchFamily="18" charset="2"/>
              <a:buNone/>
              <a:defRPr/>
            </a:pPr>
            <a:r>
              <a:rPr lang="en-GB" u="sng" dirty="0">
                <a:latin typeface="Arial" charset="0"/>
                <a:cs typeface="Arial" charset="0"/>
              </a:rPr>
              <a:t>About your Competence</a:t>
            </a:r>
          </a:p>
          <a:p>
            <a:pPr>
              <a:lnSpc>
                <a:spcPct val="130000"/>
              </a:lnSpc>
              <a:buFont typeface="Symbol" pitchFamily="18" charset="2"/>
              <a:buNone/>
              <a:defRPr/>
            </a:pPr>
            <a:endParaRPr lang="en-GB" sz="500" u="sng" dirty="0">
              <a:latin typeface="Arial" charset="0"/>
              <a:cs typeface="Arial" charset="0"/>
            </a:endParaRPr>
          </a:p>
          <a:p>
            <a:pPr marL="457200" indent="-457200">
              <a:lnSpc>
                <a:spcPct val="130000"/>
              </a:lnSpc>
              <a:buFont typeface="Arial" panose="020B0604020202020204" pitchFamily="34" charset="0"/>
              <a:buNone/>
              <a:defRPr/>
            </a:pPr>
            <a:r>
              <a:rPr lang="en-GB" dirty="0">
                <a:latin typeface="Arial" charset="0"/>
                <a:cs typeface="Arial" charset="0"/>
              </a:rPr>
              <a:t>1b. I </a:t>
            </a:r>
            <a:r>
              <a:rPr lang="en-GB" dirty="0">
                <a:solidFill>
                  <a:srgbClr val="0000FF"/>
                </a:solidFill>
                <a:latin typeface="Arial" charset="0"/>
                <a:cs typeface="Arial" charset="0"/>
              </a:rPr>
              <a:t>am able to </a:t>
            </a:r>
            <a:r>
              <a:rPr lang="en-GB" dirty="0">
                <a:latin typeface="Arial" charset="0"/>
                <a:cs typeface="Arial" charset="0"/>
              </a:rPr>
              <a:t>make myself  always happy </a:t>
            </a:r>
          </a:p>
          <a:p>
            <a:pPr marL="457200" indent="-457200">
              <a:lnSpc>
                <a:spcPct val="130000"/>
              </a:lnSpc>
              <a:buFont typeface="Arial" panose="020B0604020202020204" pitchFamily="34" charset="0"/>
              <a:buNone/>
              <a:defRPr/>
            </a:pPr>
            <a:endParaRPr lang="en-GB" sz="400" dirty="0">
              <a:latin typeface="Arial" charset="0"/>
              <a:cs typeface="Arial" charset="0"/>
            </a:endParaRPr>
          </a:p>
          <a:p>
            <a:pPr marL="457200" indent="-457200">
              <a:lnSpc>
                <a:spcPct val="130000"/>
              </a:lnSpc>
              <a:buFont typeface="Arial" panose="020B0604020202020204" pitchFamily="34" charset="0"/>
              <a:buNone/>
              <a:defRPr/>
            </a:pPr>
            <a:r>
              <a:rPr lang="en-GB" dirty="0">
                <a:latin typeface="Arial" charset="0"/>
                <a:cs typeface="Arial" charset="0"/>
              </a:rPr>
              <a:t>2b. I </a:t>
            </a:r>
            <a:r>
              <a:rPr lang="en-GB" dirty="0">
                <a:solidFill>
                  <a:srgbClr val="0000FF"/>
                </a:solidFill>
                <a:latin typeface="Arial" charset="0"/>
                <a:cs typeface="Arial" charset="0"/>
              </a:rPr>
              <a:t>am able to </a:t>
            </a:r>
            <a:r>
              <a:rPr lang="en-GB" dirty="0">
                <a:latin typeface="Arial" charset="0"/>
                <a:cs typeface="Arial" charset="0"/>
              </a:rPr>
              <a:t>make the other always happy</a:t>
            </a:r>
          </a:p>
          <a:p>
            <a:pPr marL="457200" indent="-457200">
              <a:lnSpc>
                <a:spcPct val="130000"/>
              </a:lnSpc>
              <a:buFont typeface="Arial" panose="020B0604020202020204" pitchFamily="34" charset="0"/>
              <a:buNone/>
              <a:defRPr/>
            </a:pPr>
            <a:endParaRPr lang="en-GB" sz="400" dirty="0">
              <a:latin typeface="Arial" charset="0"/>
              <a:cs typeface="Arial" charset="0"/>
            </a:endParaRPr>
          </a:p>
          <a:p>
            <a:pPr marL="457200" indent="-457200">
              <a:lnSpc>
                <a:spcPct val="130000"/>
              </a:lnSpc>
              <a:buFont typeface="Arial" panose="020B0604020202020204" pitchFamily="34" charset="0"/>
              <a:buNone/>
              <a:defRPr/>
            </a:pPr>
            <a:r>
              <a:rPr lang="en-GB" dirty="0">
                <a:latin typeface="Arial" charset="0"/>
                <a:cs typeface="Arial" charset="0"/>
              </a:rPr>
              <a:t>3b. The other </a:t>
            </a:r>
            <a:r>
              <a:rPr lang="en-GB" dirty="0">
                <a:solidFill>
                  <a:srgbClr val="0000FF"/>
                </a:solidFill>
                <a:latin typeface="Arial" charset="0"/>
                <a:cs typeface="Arial" charset="0"/>
              </a:rPr>
              <a:t>is able to </a:t>
            </a:r>
            <a:r>
              <a:rPr lang="en-GB" dirty="0">
                <a:latin typeface="Arial" charset="0"/>
                <a:cs typeface="Arial" charset="0"/>
              </a:rPr>
              <a:t>make herself/himself  always happy</a:t>
            </a:r>
          </a:p>
          <a:p>
            <a:pPr marL="457200" indent="-457200">
              <a:lnSpc>
                <a:spcPct val="130000"/>
              </a:lnSpc>
              <a:buFont typeface="Arial" panose="020B0604020202020204" pitchFamily="34" charset="0"/>
              <a:buNone/>
              <a:defRPr/>
            </a:pPr>
            <a:r>
              <a:rPr lang="en-GB" dirty="0">
                <a:latin typeface="Arial" charset="0"/>
                <a:cs typeface="Arial" charset="0"/>
              </a:rPr>
              <a:t>4b. The other </a:t>
            </a:r>
            <a:r>
              <a:rPr lang="en-GB" dirty="0">
                <a:solidFill>
                  <a:srgbClr val="0000FF"/>
                </a:solidFill>
                <a:latin typeface="Arial" charset="0"/>
                <a:cs typeface="Arial" charset="0"/>
              </a:rPr>
              <a:t>is able to </a:t>
            </a:r>
            <a:r>
              <a:rPr lang="en-GB" dirty="0">
                <a:latin typeface="Arial" charset="0"/>
                <a:cs typeface="Arial" charset="0"/>
              </a:rPr>
              <a:t>make me  always happy</a:t>
            </a:r>
          </a:p>
          <a:p>
            <a:pPr>
              <a:buFont typeface="Arial" charset="0"/>
              <a:buNone/>
              <a:defRPr/>
            </a:pPr>
            <a:endParaRPr lang="en-GB" dirty="0"/>
          </a:p>
        </p:txBody>
      </p:sp>
      <p:sp>
        <p:nvSpPr>
          <p:cNvPr id="50180" name="Title 3">
            <a:extLst>
              <a:ext uri="{FF2B5EF4-FFF2-40B4-BE49-F238E27FC236}">
                <a16:creationId xmlns:a16="http://schemas.microsoft.com/office/drawing/2014/main" id="{075A8B5E-6F4E-48EC-AA5E-A70A11430F55}"/>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Doubt on Intention: Mistrust</a:t>
            </a:r>
            <a:endParaRPr lang="en-GB" altLang="en-US"/>
          </a:p>
        </p:txBody>
      </p:sp>
      <p:sp>
        <p:nvSpPr>
          <p:cNvPr id="50181" name="Rectangle 6">
            <a:extLst>
              <a:ext uri="{FF2B5EF4-FFF2-40B4-BE49-F238E27FC236}">
                <a16:creationId xmlns:a16="http://schemas.microsoft.com/office/drawing/2014/main" id="{261ADC08-1A78-4CC7-9F08-AC22EDA04A68}"/>
              </a:ext>
            </a:extLst>
          </p:cNvPr>
          <p:cNvSpPr>
            <a:spLocks noChangeArrowheads="1"/>
          </p:cNvSpPr>
          <p:nvPr/>
        </p:nvSpPr>
        <p:spPr bwMode="auto">
          <a:xfrm>
            <a:off x="1524000" y="5740400"/>
            <a:ext cx="46482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30000"/>
              </a:lnSpc>
              <a:buFont typeface="Symbol" panose="05050102010706020507" pitchFamily="18" charset="2"/>
              <a:buNone/>
            </a:pPr>
            <a:r>
              <a:rPr lang="en-GB" altLang="en-US" sz="2200" u="sng">
                <a:solidFill>
                  <a:srgbClr val="FF0000"/>
                </a:solidFill>
                <a:cs typeface="Arial" panose="020B0604020202020204" pitchFamily="34" charset="0"/>
              </a:rPr>
              <a:t>Intention – Natural Acceptance</a:t>
            </a:r>
          </a:p>
          <a:p>
            <a:pPr algn="ctr" eaLnBrk="1" hangingPunct="1">
              <a:lnSpc>
                <a:spcPct val="130000"/>
              </a:lnSpc>
              <a:buFont typeface="Symbol" panose="05050102010706020507" pitchFamily="18" charset="2"/>
              <a:buNone/>
            </a:pPr>
            <a:r>
              <a:rPr lang="en-GB" altLang="en-US" sz="2200">
                <a:solidFill>
                  <a:srgbClr val="000000"/>
                </a:solidFill>
                <a:cs typeface="Arial" panose="020B0604020202020204" pitchFamily="34" charset="0"/>
              </a:rPr>
              <a:t>What is Naturally Acceptable to You</a:t>
            </a:r>
            <a:endParaRPr lang="en-GB" altLang="en-US" sz="2200">
              <a:solidFill>
                <a:srgbClr val="000000"/>
              </a:solidFill>
            </a:endParaRPr>
          </a:p>
        </p:txBody>
      </p:sp>
      <p:sp>
        <p:nvSpPr>
          <p:cNvPr id="50182" name="Rectangle 7">
            <a:extLst>
              <a:ext uri="{FF2B5EF4-FFF2-40B4-BE49-F238E27FC236}">
                <a16:creationId xmlns:a16="http://schemas.microsoft.com/office/drawing/2014/main" id="{93A231BD-9172-401A-B0D8-8D4226DD3F3E}"/>
              </a:ext>
            </a:extLst>
          </p:cNvPr>
          <p:cNvSpPr>
            <a:spLocks noChangeArrowheads="1"/>
          </p:cNvSpPr>
          <p:nvPr/>
        </p:nvSpPr>
        <p:spPr bwMode="auto">
          <a:xfrm>
            <a:off x="6191250" y="5734050"/>
            <a:ext cx="4572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30000"/>
              </a:lnSpc>
              <a:buFont typeface="Symbol" panose="05050102010706020507" pitchFamily="18" charset="2"/>
              <a:buNone/>
            </a:pPr>
            <a:r>
              <a:rPr lang="en-GB" altLang="en-US" sz="2200" u="sng">
                <a:solidFill>
                  <a:srgbClr val="FF0000"/>
                </a:solidFill>
                <a:cs typeface="Arial" panose="020B0604020202020204" pitchFamily="34" charset="0"/>
              </a:rPr>
              <a:t>Competence</a:t>
            </a:r>
          </a:p>
          <a:p>
            <a:pPr algn="ctr" eaLnBrk="1" hangingPunct="1">
              <a:lnSpc>
                <a:spcPct val="130000"/>
              </a:lnSpc>
              <a:buFont typeface="Symbol" panose="05050102010706020507" pitchFamily="18" charset="2"/>
              <a:buNone/>
            </a:pPr>
            <a:r>
              <a:rPr lang="en-GB" altLang="en-US" sz="2200">
                <a:solidFill>
                  <a:srgbClr val="000000"/>
                </a:solidFill>
                <a:cs typeface="Arial" panose="020B0604020202020204" pitchFamily="34" charset="0"/>
              </a:rPr>
              <a:t>What You Are (∑ D, T, E)</a:t>
            </a:r>
            <a:endParaRPr lang="en-GB" altLang="en-US" sz="2200">
              <a:solidFill>
                <a:srgbClr val="000000"/>
              </a:solidFill>
            </a:endParaRPr>
          </a:p>
        </p:txBody>
      </p:sp>
      <p:sp>
        <p:nvSpPr>
          <p:cNvPr id="50183" name="TextBox 6">
            <a:extLst>
              <a:ext uri="{FF2B5EF4-FFF2-40B4-BE49-F238E27FC236}">
                <a16:creationId xmlns:a16="http://schemas.microsoft.com/office/drawing/2014/main" id="{C057BCC2-BF83-449C-8FF1-27EE5F3401BC}"/>
              </a:ext>
            </a:extLst>
          </p:cNvPr>
          <p:cNvSpPr txBox="1">
            <a:spLocks noChangeArrowheads="1"/>
          </p:cNvSpPr>
          <p:nvPr/>
        </p:nvSpPr>
        <p:spPr bwMode="auto">
          <a:xfrm>
            <a:off x="5867400" y="1246188"/>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a:t>
            </a:r>
          </a:p>
        </p:txBody>
      </p:sp>
      <p:sp>
        <p:nvSpPr>
          <p:cNvPr id="50184" name="TextBox 7">
            <a:extLst>
              <a:ext uri="{FF2B5EF4-FFF2-40B4-BE49-F238E27FC236}">
                <a16:creationId xmlns:a16="http://schemas.microsoft.com/office/drawing/2014/main" id="{C4C7C160-BDFA-44DB-9C75-447C99DAE8B4}"/>
              </a:ext>
            </a:extLst>
          </p:cNvPr>
          <p:cNvSpPr txBox="1">
            <a:spLocks noChangeArrowheads="1"/>
          </p:cNvSpPr>
          <p:nvPr/>
        </p:nvSpPr>
        <p:spPr bwMode="auto">
          <a:xfrm>
            <a:off x="11811000" y="1287463"/>
            <a:ext cx="533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solidFill>
                  <a:srgbClr val="FF0000"/>
                </a:solidFill>
              </a:rPr>
              <a:t>?</a:t>
            </a:r>
          </a:p>
        </p:txBody>
      </p:sp>
      <p:cxnSp>
        <p:nvCxnSpPr>
          <p:cNvPr id="11" name="Straight Connector 10">
            <a:extLst>
              <a:ext uri="{FF2B5EF4-FFF2-40B4-BE49-F238E27FC236}">
                <a16:creationId xmlns:a16="http://schemas.microsoft.com/office/drawing/2014/main" id="{7F2BAD95-22AE-4CDF-9B31-AF10A6447C14}"/>
              </a:ext>
            </a:extLst>
          </p:cNvPr>
          <p:cNvCxnSpPr/>
          <p:nvPr/>
        </p:nvCxnSpPr>
        <p:spPr>
          <a:xfrm rot="16200000" flipH="1">
            <a:off x="31242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
        <p:nvSpPr>
          <p:cNvPr id="50186" name="TextBox 14">
            <a:extLst>
              <a:ext uri="{FF2B5EF4-FFF2-40B4-BE49-F238E27FC236}">
                <a16:creationId xmlns:a16="http://schemas.microsoft.com/office/drawing/2014/main" id="{E1B0898F-AF08-4418-B2B1-E9489ADBCF32}"/>
              </a:ext>
            </a:extLst>
          </p:cNvPr>
          <p:cNvSpPr txBox="1">
            <a:spLocks noChangeArrowheads="1"/>
          </p:cNvSpPr>
          <p:nvPr/>
        </p:nvSpPr>
        <p:spPr bwMode="auto">
          <a:xfrm>
            <a:off x="11811000" y="1905000"/>
            <a:ext cx="533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solidFill>
                  <a:srgbClr val="FF0000"/>
                </a:solidFill>
              </a:rPr>
              <a:t>?</a:t>
            </a:r>
          </a:p>
        </p:txBody>
      </p:sp>
      <p:sp>
        <p:nvSpPr>
          <p:cNvPr id="50187" name="TextBox 15">
            <a:extLst>
              <a:ext uri="{FF2B5EF4-FFF2-40B4-BE49-F238E27FC236}">
                <a16:creationId xmlns:a16="http://schemas.microsoft.com/office/drawing/2014/main" id="{35DD75F4-17E8-4C11-999B-C199C6FAA065}"/>
              </a:ext>
            </a:extLst>
          </p:cNvPr>
          <p:cNvSpPr txBox="1">
            <a:spLocks noChangeArrowheads="1"/>
          </p:cNvSpPr>
          <p:nvPr/>
        </p:nvSpPr>
        <p:spPr bwMode="auto">
          <a:xfrm>
            <a:off x="11811000" y="2465388"/>
            <a:ext cx="533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solidFill>
                  <a:srgbClr val="FF0000"/>
                </a:solidFill>
              </a:rPr>
              <a:t>?</a:t>
            </a:r>
          </a:p>
        </p:txBody>
      </p:sp>
      <p:sp>
        <p:nvSpPr>
          <p:cNvPr id="50188" name="TextBox 16">
            <a:extLst>
              <a:ext uri="{FF2B5EF4-FFF2-40B4-BE49-F238E27FC236}">
                <a16:creationId xmlns:a16="http://schemas.microsoft.com/office/drawing/2014/main" id="{104D4100-3523-499C-90D3-A0BA1D07A59B}"/>
              </a:ext>
            </a:extLst>
          </p:cNvPr>
          <p:cNvSpPr txBox="1">
            <a:spLocks noChangeArrowheads="1"/>
          </p:cNvSpPr>
          <p:nvPr/>
        </p:nvSpPr>
        <p:spPr bwMode="auto">
          <a:xfrm>
            <a:off x="11734800" y="3429000"/>
            <a:ext cx="533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solidFill>
                  <a:srgbClr val="FF0000"/>
                </a:solidFill>
              </a:rPr>
              <a:t>??</a:t>
            </a:r>
          </a:p>
        </p:txBody>
      </p:sp>
      <p:sp>
        <p:nvSpPr>
          <p:cNvPr id="50189" name="TextBox 17">
            <a:extLst>
              <a:ext uri="{FF2B5EF4-FFF2-40B4-BE49-F238E27FC236}">
                <a16:creationId xmlns:a16="http://schemas.microsoft.com/office/drawing/2014/main" id="{FAD6BEBC-B70B-42E7-B714-4FE2BD98E07B}"/>
              </a:ext>
            </a:extLst>
          </p:cNvPr>
          <p:cNvSpPr txBox="1">
            <a:spLocks noChangeArrowheads="1"/>
          </p:cNvSpPr>
          <p:nvPr/>
        </p:nvSpPr>
        <p:spPr bwMode="auto">
          <a:xfrm>
            <a:off x="5867400" y="3429000"/>
            <a:ext cx="533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solidFill>
                  <a:srgbClr val="FF0000"/>
                </a:solidFill>
              </a:rPr>
              <a:t>?</a:t>
            </a:r>
          </a:p>
        </p:txBody>
      </p:sp>
      <p:sp>
        <p:nvSpPr>
          <p:cNvPr id="50190" name="TextBox 18">
            <a:extLst>
              <a:ext uri="{FF2B5EF4-FFF2-40B4-BE49-F238E27FC236}">
                <a16:creationId xmlns:a16="http://schemas.microsoft.com/office/drawing/2014/main" id="{F2C65171-431C-43A6-A337-428388ADFC24}"/>
              </a:ext>
            </a:extLst>
          </p:cNvPr>
          <p:cNvSpPr txBox="1">
            <a:spLocks noChangeArrowheads="1"/>
          </p:cNvSpPr>
          <p:nvPr/>
        </p:nvSpPr>
        <p:spPr bwMode="auto">
          <a:xfrm>
            <a:off x="5867400" y="19050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a:t>
            </a:r>
          </a:p>
        </p:txBody>
      </p:sp>
      <p:sp>
        <p:nvSpPr>
          <p:cNvPr id="50191" name="TextBox 19">
            <a:extLst>
              <a:ext uri="{FF2B5EF4-FFF2-40B4-BE49-F238E27FC236}">
                <a16:creationId xmlns:a16="http://schemas.microsoft.com/office/drawing/2014/main" id="{6CB44EFD-71BE-4F00-BE87-4F522519F6F0}"/>
              </a:ext>
            </a:extLst>
          </p:cNvPr>
          <p:cNvSpPr txBox="1">
            <a:spLocks noChangeArrowheads="1"/>
          </p:cNvSpPr>
          <p:nvPr/>
        </p:nvSpPr>
        <p:spPr bwMode="auto">
          <a:xfrm>
            <a:off x="5867400" y="25146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a:t>
            </a:r>
          </a:p>
        </p:txBody>
      </p:sp>
      <p:sp>
        <p:nvSpPr>
          <p:cNvPr id="21" name="Arc 20">
            <a:extLst>
              <a:ext uri="{FF2B5EF4-FFF2-40B4-BE49-F238E27FC236}">
                <a16:creationId xmlns:a16="http://schemas.microsoft.com/office/drawing/2014/main" id="{E4A05A2D-4B93-4C2A-A3AD-8FEB4E176B69}"/>
              </a:ext>
            </a:extLst>
          </p:cNvPr>
          <p:cNvSpPr/>
          <p:nvPr/>
        </p:nvSpPr>
        <p:spPr>
          <a:xfrm rot="5400000">
            <a:off x="7852569" y="1302544"/>
            <a:ext cx="2160587" cy="5902325"/>
          </a:xfrm>
          <a:prstGeom prst="arc">
            <a:avLst>
              <a:gd name="adj1" fmla="val 16037862"/>
              <a:gd name="adj2" fmla="val 5422937"/>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solidFill>
                <a:prstClr val="black"/>
              </a:solidFill>
            </a:endParaRPr>
          </a:p>
        </p:txBody>
      </p:sp>
      <p:sp>
        <p:nvSpPr>
          <p:cNvPr id="22" name="Oval 21">
            <a:extLst>
              <a:ext uri="{FF2B5EF4-FFF2-40B4-BE49-F238E27FC236}">
                <a16:creationId xmlns:a16="http://schemas.microsoft.com/office/drawing/2014/main" id="{06394ECB-351A-45BE-895A-5FCBD62E40DC}"/>
              </a:ext>
            </a:extLst>
          </p:cNvPr>
          <p:cNvSpPr/>
          <p:nvPr/>
        </p:nvSpPr>
        <p:spPr>
          <a:xfrm flipH="1">
            <a:off x="5594350" y="3424238"/>
            <a:ext cx="73025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3" name="Oval 22">
            <a:extLst>
              <a:ext uri="{FF2B5EF4-FFF2-40B4-BE49-F238E27FC236}">
                <a16:creationId xmlns:a16="http://schemas.microsoft.com/office/drawing/2014/main" id="{80D245E3-23E6-42D8-A6D9-07EBDDD877E7}"/>
              </a:ext>
            </a:extLst>
          </p:cNvPr>
          <p:cNvSpPr/>
          <p:nvPr/>
        </p:nvSpPr>
        <p:spPr>
          <a:xfrm flipH="1">
            <a:off x="11480800" y="3336925"/>
            <a:ext cx="73025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6" name="Rectangle 25">
            <a:extLst>
              <a:ext uri="{FF2B5EF4-FFF2-40B4-BE49-F238E27FC236}">
                <a16:creationId xmlns:a16="http://schemas.microsoft.com/office/drawing/2014/main" id="{91787C52-5DF8-46AF-B98F-2DEDC7CD5D11}"/>
              </a:ext>
            </a:extLst>
          </p:cNvPr>
          <p:cNvSpPr/>
          <p:nvPr/>
        </p:nvSpPr>
        <p:spPr>
          <a:xfrm>
            <a:off x="60325" y="1114425"/>
            <a:ext cx="6124575"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7" name="Rectangle 26">
            <a:extLst>
              <a:ext uri="{FF2B5EF4-FFF2-40B4-BE49-F238E27FC236}">
                <a16:creationId xmlns:a16="http://schemas.microsoft.com/office/drawing/2014/main" id="{DD5AD4B9-AAB9-4CCD-BFA4-4AEEB6AAD094}"/>
              </a:ext>
            </a:extLst>
          </p:cNvPr>
          <p:cNvSpPr/>
          <p:nvPr/>
        </p:nvSpPr>
        <p:spPr>
          <a:xfrm>
            <a:off x="6267450" y="2468563"/>
            <a:ext cx="5864225" cy="1828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6FCD316-078B-4833-852E-CCB65BC84846}"/>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Need to Explore Relationship</a:t>
            </a:r>
          </a:p>
        </p:txBody>
      </p:sp>
      <p:sp>
        <p:nvSpPr>
          <p:cNvPr id="16387" name="Text Placeholder 2">
            <a:extLst>
              <a:ext uri="{FF2B5EF4-FFF2-40B4-BE49-F238E27FC236}">
                <a16:creationId xmlns:a16="http://schemas.microsoft.com/office/drawing/2014/main" id="{B514CD3A-3D84-471F-8070-19D06807369E}"/>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lang="en-IN" altLang="en-US"/>
              <a:t>W</a:t>
            </a:r>
            <a:r>
              <a:rPr altLang="en-US"/>
              <a:t>e had explored “can we live in relationship without understanding relationship?”</a:t>
            </a:r>
          </a:p>
          <a:p>
            <a:pPr>
              <a:buFont typeface="Symbol" pitchFamily="18" charset="2"/>
              <a:buNone/>
            </a:pPr>
            <a:r>
              <a:rPr altLang="en-US"/>
              <a:t>Having right understanding about relationship is necessary for fulfillment in relationship</a:t>
            </a:r>
          </a:p>
          <a:p>
            <a:pPr>
              <a:buFont typeface="Symbol" pitchFamily="18" charset="2"/>
              <a:buNone/>
            </a:pPr>
            <a:endParaRPr altLang="en-US"/>
          </a:p>
          <a:p>
            <a:pPr>
              <a:buFont typeface="Symbol" pitchFamily="18" charset="2"/>
              <a:buNone/>
            </a:pPr>
            <a:r>
              <a:rPr altLang="en-US"/>
              <a:t>We had also explored "the unhappiness in our families is more due to lack of physical facility or more due to lack of fulfillment in relationship?”</a:t>
            </a:r>
          </a:p>
          <a:p>
            <a:pPr>
              <a:buFont typeface="Symbol" pitchFamily="18" charset="2"/>
              <a:buNone/>
            </a:pPr>
            <a:r>
              <a:rPr altLang="en-US"/>
              <a:t>The major issue in family is that of relationship; physical facility (and body) is used as a means</a:t>
            </a:r>
          </a:p>
          <a:p>
            <a:pPr>
              <a:buFont typeface="Symbol" pitchFamily="18" charset="2"/>
              <a:buNone/>
            </a:pPr>
            <a:endParaRPr altLang="en-US"/>
          </a:p>
          <a:p>
            <a:pPr>
              <a:buFont typeface="Symbol" pitchFamily="18" charset="2"/>
              <a:buNone/>
            </a:pPr>
            <a:r>
              <a:rPr altLang="en-US"/>
              <a:t>As long as we consider human being to be body, it is not possible to understand relationship; and without understanding relationship, it is not possible to fulfill relationship, even though we do want to fulfill relationship. We are trying to assume relationship on the basis of body and trying to fulfill relationship on the basis of body, and it does not work, inspite of all good intentions</a:t>
            </a:r>
          </a:p>
          <a:p>
            <a:pPr>
              <a:buFont typeface="Symbol" pitchFamily="18" charset="2"/>
              <a:buNone/>
            </a:pPr>
            <a:endParaRPr altLang="en-US"/>
          </a:p>
          <a:p>
            <a:pPr>
              <a:buFont typeface="Symbol" pitchFamily="18" charset="2"/>
              <a:buNone/>
            </a:pPr>
            <a:endParaRPr altLang="en-US"/>
          </a:p>
          <a:p>
            <a:pPr>
              <a:buFont typeface="Symbol" pitchFamily="18" charset="2"/>
              <a:buNone/>
            </a:pPr>
            <a:r>
              <a:rPr altLang="en-US"/>
              <a:t>Now we can explore relationship with the clarity of human being, as co-existence of  self and body</a:t>
            </a:r>
          </a:p>
        </p:txBody>
      </p:sp>
    </p:spTree>
    <p:extLst>
      <p:ext uri="{BB962C8B-B14F-4D97-AF65-F5344CB8AC3E}">
        <p14:creationId xmlns:p14="http://schemas.microsoft.com/office/powerpoint/2010/main" val="2019817831"/>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4C14C47-4C35-4F43-BD06-D89C5E3A1C9C}"/>
              </a:ext>
            </a:extLst>
          </p:cNvPr>
          <p:cNvSpPr>
            <a:spLocks noGrp="1"/>
          </p:cNvSpPr>
          <p:nvPr>
            <p:ph sz="half" idx="1"/>
          </p:nvPr>
        </p:nvSpPr>
        <p:spPr>
          <a:xfrm>
            <a:off x="0" y="609600"/>
            <a:ext cx="6007100" cy="5943600"/>
          </a:xfrm>
        </p:spPr>
        <p:txBody>
          <a:bodyPr/>
          <a:lstStyle/>
          <a:p>
            <a:pPr algn="ctr">
              <a:buFont typeface="Arial" charset="0"/>
              <a:buNone/>
              <a:defRPr/>
            </a:pPr>
            <a:r>
              <a:rPr lang="en-GB" u="sng" dirty="0">
                <a:latin typeface="Arial" charset="0"/>
                <a:cs typeface="Arial" charset="0"/>
              </a:rPr>
              <a:t>About  your Natural Acceptance</a:t>
            </a:r>
          </a:p>
          <a:p>
            <a:pPr>
              <a:buFont typeface="Arial" charset="0"/>
              <a:buNone/>
              <a:defRPr/>
            </a:pPr>
            <a:endParaRPr lang="en-GB" sz="1200" u="sng" dirty="0">
              <a:latin typeface="Arial" charset="0"/>
              <a:cs typeface="Arial" charset="0"/>
            </a:endParaRPr>
          </a:p>
          <a:p>
            <a:pPr marL="457200" indent="-457200">
              <a:buFont typeface="Arial" panose="020B0604020202020204" pitchFamily="34" charset="0"/>
              <a:buNone/>
              <a:defRPr/>
            </a:pPr>
            <a:r>
              <a:rPr lang="en-GB" dirty="0">
                <a:latin typeface="Arial" charset="0"/>
                <a:cs typeface="Arial" charset="0"/>
              </a:rPr>
              <a:t>1a. I </a:t>
            </a:r>
            <a:r>
              <a:rPr lang="en-GB" dirty="0">
                <a:solidFill>
                  <a:srgbClr val="0000FF"/>
                </a:solidFill>
                <a:latin typeface="Arial" charset="0"/>
                <a:cs typeface="Arial" charset="0"/>
              </a:rPr>
              <a:t>want to </a:t>
            </a:r>
            <a:r>
              <a:rPr lang="en-GB" dirty="0">
                <a:latin typeface="Arial" charset="0"/>
                <a:cs typeface="Arial" charset="0"/>
              </a:rPr>
              <a:t>make myself happy </a:t>
            </a:r>
            <a:r>
              <a:rPr lang="en-GB" dirty="0">
                <a:solidFill>
                  <a:schemeClr val="bg1"/>
                </a:solidFill>
                <a:latin typeface="Arial" charset="0"/>
                <a:cs typeface="Arial" charset="0"/>
              </a:rPr>
              <a:t>always</a:t>
            </a:r>
          </a:p>
          <a:p>
            <a:pPr marL="457200" indent="-457200">
              <a:buFont typeface="Arial" panose="020B0604020202020204" pitchFamily="34" charset="0"/>
              <a:buNone/>
              <a:defRPr/>
            </a:pPr>
            <a:endParaRPr lang="en-GB" sz="1200" dirty="0">
              <a:latin typeface="Arial" charset="0"/>
              <a:cs typeface="Arial" charset="0"/>
            </a:endParaRPr>
          </a:p>
          <a:p>
            <a:pPr marL="457200" indent="-457200">
              <a:buFont typeface="Arial" panose="020B0604020202020204" pitchFamily="34" charset="0"/>
              <a:buNone/>
              <a:defRPr/>
            </a:pPr>
            <a:r>
              <a:rPr lang="en-GB" dirty="0">
                <a:latin typeface="Arial" charset="0"/>
                <a:cs typeface="Arial" charset="0"/>
              </a:rPr>
              <a:t>2a. I </a:t>
            </a:r>
            <a:r>
              <a:rPr lang="en-GB" dirty="0">
                <a:solidFill>
                  <a:srgbClr val="0000FF"/>
                </a:solidFill>
                <a:latin typeface="Arial" charset="0"/>
                <a:cs typeface="Arial" charset="0"/>
              </a:rPr>
              <a:t>want to </a:t>
            </a:r>
            <a:r>
              <a:rPr lang="en-GB" dirty="0">
                <a:latin typeface="Arial" charset="0"/>
                <a:cs typeface="Arial" charset="0"/>
              </a:rPr>
              <a:t>make the other happy </a:t>
            </a:r>
            <a:r>
              <a:rPr lang="en-GB" dirty="0">
                <a:solidFill>
                  <a:schemeClr val="bg1"/>
                </a:solidFill>
                <a:latin typeface="Arial" charset="0"/>
                <a:cs typeface="Arial" charset="0"/>
              </a:rPr>
              <a:t>always</a:t>
            </a:r>
          </a:p>
          <a:p>
            <a:pPr marL="457200" indent="-457200">
              <a:buFont typeface="Arial" panose="020B0604020202020204" pitchFamily="34" charset="0"/>
              <a:buNone/>
              <a:defRPr/>
            </a:pPr>
            <a:endParaRPr lang="en-US" sz="1100" dirty="0">
              <a:latin typeface="Arial" charset="0"/>
              <a:cs typeface="Arial" charset="0"/>
            </a:endParaRPr>
          </a:p>
          <a:p>
            <a:pPr marL="457200" indent="-457200">
              <a:buFont typeface="Arial" panose="020B0604020202020204" pitchFamily="34" charset="0"/>
              <a:buNone/>
              <a:defRPr/>
            </a:pPr>
            <a:r>
              <a:rPr lang="en-GB" dirty="0">
                <a:latin typeface="Arial" charset="0"/>
                <a:cs typeface="Arial" charset="0"/>
              </a:rPr>
              <a:t>3a. The other </a:t>
            </a:r>
            <a:r>
              <a:rPr lang="en-GB" dirty="0">
                <a:solidFill>
                  <a:srgbClr val="0000FF"/>
                </a:solidFill>
                <a:latin typeface="Arial" charset="0"/>
                <a:cs typeface="Arial" charset="0"/>
              </a:rPr>
              <a:t>wants to </a:t>
            </a:r>
            <a:r>
              <a:rPr lang="en-GB" dirty="0">
                <a:latin typeface="Arial" charset="0"/>
                <a:cs typeface="Arial" charset="0"/>
              </a:rPr>
              <a:t>make herself/himself happy </a:t>
            </a:r>
            <a:r>
              <a:rPr lang="en-GB" dirty="0">
                <a:solidFill>
                  <a:schemeClr val="bg1"/>
                </a:solidFill>
                <a:latin typeface="Arial" charset="0"/>
                <a:cs typeface="Arial" charset="0"/>
              </a:rPr>
              <a:t>always</a:t>
            </a:r>
          </a:p>
          <a:p>
            <a:pPr marL="457200" indent="-457200">
              <a:buFont typeface="Arial" panose="020B0604020202020204" pitchFamily="34" charset="0"/>
              <a:buNone/>
              <a:defRPr/>
            </a:pPr>
            <a:endParaRPr lang="en-US" sz="1100" dirty="0">
              <a:latin typeface="Arial" charset="0"/>
              <a:cs typeface="Arial" charset="0"/>
            </a:endParaRPr>
          </a:p>
          <a:p>
            <a:pPr marL="457200" indent="-457200">
              <a:buFont typeface="Arial" panose="020B0604020202020204" pitchFamily="34" charset="0"/>
              <a:buNone/>
              <a:defRPr/>
            </a:pPr>
            <a:r>
              <a:rPr lang="en-GB" dirty="0">
                <a:latin typeface="Arial" charset="0"/>
                <a:cs typeface="Arial" charset="0"/>
              </a:rPr>
              <a:t>4a. The other </a:t>
            </a:r>
            <a:r>
              <a:rPr lang="en-GB" dirty="0">
                <a:solidFill>
                  <a:srgbClr val="0000FF"/>
                </a:solidFill>
                <a:latin typeface="Arial" charset="0"/>
                <a:cs typeface="Arial" charset="0"/>
              </a:rPr>
              <a:t>wants to </a:t>
            </a:r>
            <a:r>
              <a:rPr lang="en-GB" dirty="0">
                <a:latin typeface="Arial" charset="0"/>
                <a:cs typeface="Arial" charset="0"/>
              </a:rPr>
              <a:t>make me happy </a:t>
            </a:r>
            <a:r>
              <a:rPr lang="en-GB" dirty="0">
                <a:solidFill>
                  <a:schemeClr val="bg1"/>
                </a:solidFill>
                <a:latin typeface="Arial" charset="0"/>
                <a:cs typeface="Arial" charset="0"/>
              </a:rPr>
              <a:t>always</a:t>
            </a:r>
            <a:endParaRPr lang="en-GB" dirty="0">
              <a:solidFill>
                <a:schemeClr val="bg1"/>
              </a:solidFill>
            </a:endParaRPr>
          </a:p>
        </p:txBody>
      </p:sp>
      <p:sp>
        <p:nvSpPr>
          <p:cNvPr id="6" name="Content Placeholder 5">
            <a:extLst>
              <a:ext uri="{FF2B5EF4-FFF2-40B4-BE49-F238E27FC236}">
                <a16:creationId xmlns:a16="http://schemas.microsoft.com/office/drawing/2014/main" id="{99D0BC7B-6500-4405-88B3-7980136C2303}"/>
              </a:ext>
            </a:extLst>
          </p:cNvPr>
          <p:cNvSpPr>
            <a:spLocks noGrp="1"/>
          </p:cNvSpPr>
          <p:nvPr>
            <p:ph sz="half" idx="2"/>
          </p:nvPr>
        </p:nvSpPr>
        <p:spPr>
          <a:xfrm>
            <a:off x="6210300" y="609600"/>
            <a:ext cx="5981700" cy="5943600"/>
          </a:xfrm>
        </p:spPr>
        <p:txBody>
          <a:bodyPr/>
          <a:lstStyle/>
          <a:p>
            <a:pPr algn="ctr">
              <a:lnSpc>
                <a:spcPct val="130000"/>
              </a:lnSpc>
              <a:buFont typeface="Symbol" pitchFamily="18" charset="2"/>
              <a:buNone/>
              <a:defRPr/>
            </a:pPr>
            <a:r>
              <a:rPr lang="en-GB" u="sng" dirty="0">
                <a:latin typeface="Arial" charset="0"/>
                <a:cs typeface="Arial" charset="0"/>
              </a:rPr>
              <a:t>About your Competence</a:t>
            </a:r>
          </a:p>
          <a:p>
            <a:pPr>
              <a:lnSpc>
                <a:spcPct val="130000"/>
              </a:lnSpc>
              <a:buFont typeface="Symbol" pitchFamily="18" charset="2"/>
              <a:buNone/>
              <a:defRPr/>
            </a:pPr>
            <a:endParaRPr lang="en-GB" sz="500" u="sng" dirty="0">
              <a:latin typeface="Arial" charset="0"/>
              <a:cs typeface="Arial" charset="0"/>
            </a:endParaRPr>
          </a:p>
          <a:p>
            <a:pPr marL="457200" indent="-457200">
              <a:lnSpc>
                <a:spcPct val="130000"/>
              </a:lnSpc>
              <a:buFont typeface="Arial" panose="020B0604020202020204" pitchFamily="34" charset="0"/>
              <a:buNone/>
              <a:defRPr/>
            </a:pPr>
            <a:r>
              <a:rPr lang="en-GB" dirty="0">
                <a:latin typeface="Arial" charset="0"/>
                <a:cs typeface="Arial" charset="0"/>
              </a:rPr>
              <a:t>1b. I </a:t>
            </a:r>
            <a:r>
              <a:rPr lang="en-GB" dirty="0">
                <a:solidFill>
                  <a:srgbClr val="0000FF"/>
                </a:solidFill>
                <a:latin typeface="Arial" charset="0"/>
                <a:cs typeface="Arial" charset="0"/>
              </a:rPr>
              <a:t>am able to </a:t>
            </a:r>
            <a:r>
              <a:rPr lang="en-GB" dirty="0">
                <a:latin typeface="Arial" charset="0"/>
                <a:cs typeface="Arial" charset="0"/>
              </a:rPr>
              <a:t>make myself  always happy </a:t>
            </a:r>
          </a:p>
          <a:p>
            <a:pPr marL="457200" indent="-457200">
              <a:lnSpc>
                <a:spcPct val="130000"/>
              </a:lnSpc>
              <a:buFont typeface="Arial" panose="020B0604020202020204" pitchFamily="34" charset="0"/>
              <a:buNone/>
              <a:defRPr/>
            </a:pPr>
            <a:endParaRPr lang="en-GB" sz="400" dirty="0">
              <a:latin typeface="Arial" charset="0"/>
              <a:cs typeface="Arial" charset="0"/>
            </a:endParaRPr>
          </a:p>
          <a:p>
            <a:pPr marL="457200" indent="-457200">
              <a:lnSpc>
                <a:spcPct val="130000"/>
              </a:lnSpc>
              <a:buFont typeface="Arial" panose="020B0604020202020204" pitchFamily="34" charset="0"/>
              <a:buNone/>
              <a:defRPr/>
            </a:pPr>
            <a:r>
              <a:rPr lang="en-GB" dirty="0">
                <a:latin typeface="Arial" charset="0"/>
                <a:cs typeface="Arial" charset="0"/>
              </a:rPr>
              <a:t>2b. I </a:t>
            </a:r>
            <a:r>
              <a:rPr lang="en-GB" dirty="0">
                <a:solidFill>
                  <a:srgbClr val="0000FF"/>
                </a:solidFill>
                <a:latin typeface="Arial" charset="0"/>
                <a:cs typeface="Arial" charset="0"/>
              </a:rPr>
              <a:t>am able to </a:t>
            </a:r>
            <a:r>
              <a:rPr lang="en-GB" dirty="0">
                <a:latin typeface="Arial" charset="0"/>
                <a:cs typeface="Arial" charset="0"/>
              </a:rPr>
              <a:t>make the other always happy</a:t>
            </a:r>
          </a:p>
          <a:p>
            <a:pPr marL="457200" indent="-457200">
              <a:lnSpc>
                <a:spcPct val="130000"/>
              </a:lnSpc>
              <a:buFont typeface="Arial" panose="020B0604020202020204" pitchFamily="34" charset="0"/>
              <a:buNone/>
              <a:defRPr/>
            </a:pPr>
            <a:endParaRPr lang="en-GB" sz="400" dirty="0">
              <a:latin typeface="Arial" charset="0"/>
              <a:cs typeface="Arial" charset="0"/>
            </a:endParaRPr>
          </a:p>
          <a:p>
            <a:pPr marL="457200" indent="-457200">
              <a:lnSpc>
                <a:spcPct val="130000"/>
              </a:lnSpc>
              <a:buFont typeface="Arial" panose="020B0604020202020204" pitchFamily="34" charset="0"/>
              <a:buNone/>
              <a:defRPr/>
            </a:pPr>
            <a:r>
              <a:rPr lang="en-GB" dirty="0">
                <a:latin typeface="Arial" charset="0"/>
                <a:cs typeface="Arial" charset="0"/>
              </a:rPr>
              <a:t>3b. The other </a:t>
            </a:r>
            <a:r>
              <a:rPr lang="en-GB" dirty="0">
                <a:solidFill>
                  <a:srgbClr val="0000FF"/>
                </a:solidFill>
                <a:latin typeface="Arial" charset="0"/>
                <a:cs typeface="Arial" charset="0"/>
              </a:rPr>
              <a:t>is able to </a:t>
            </a:r>
            <a:r>
              <a:rPr lang="en-GB" dirty="0">
                <a:latin typeface="Arial" charset="0"/>
                <a:cs typeface="Arial" charset="0"/>
              </a:rPr>
              <a:t>make herself/himself  always happy</a:t>
            </a:r>
          </a:p>
          <a:p>
            <a:pPr marL="457200" indent="-457200">
              <a:lnSpc>
                <a:spcPct val="130000"/>
              </a:lnSpc>
              <a:buFont typeface="Arial" panose="020B0604020202020204" pitchFamily="34" charset="0"/>
              <a:buNone/>
              <a:defRPr/>
            </a:pPr>
            <a:r>
              <a:rPr lang="en-GB" dirty="0">
                <a:latin typeface="Arial" charset="0"/>
                <a:cs typeface="Arial" charset="0"/>
              </a:rPr>
              <a:t>4b. The other </a:t>
            </a:r>
            <a:r>
              <a:rPr lang="en-GB" dirty="0">
                <a:solidFill>
                  <a:srgbClr val="0000FF"/>
                </a:solidFill>
                <a:latin typeface="Arial" charset="0"/>
                <a:cs typeface="Arial" charset="0"/>
              </a:rPr>
              <a:t>is able to </a:t>
            </a:r>
            <a:r>
              <a:rPr lang="en-GB" dirty="0">
                <a:latin typeface="Arial" charset="0"/>
                <a:cs typeface="Arial" charset="0"/>
              </a:rPr>
              <a:t>make me  always happy</a:t>
            </a:r>
          </a:p>
          <a:p>
            <a:pPr>
              <a:buFont typeface="Arial" charset="0"/>
              <a:buNone/>
              <a:defRPr/>
            </a:pPr>
            <a:endParaRPr lang="en-GB" dirty="0"/>
          </a:p>
        </p:txBody>
      </p:sp>
      <p:sp>
        <p:nvSpPr>
          <p:cNvPr id="51204" name="Title 3">
            <a:extLst>
              <a:ext uri="{FF2B5EF4-FFF2-40B4-BE49-F238E27FC236}">
                <a16:creationId xmlns:a16="http://schemas.microsoft.com/office/drawing/2014/main" id="{FBE0F51B-08C9-4BF4-A1E7-1B41A74A0916}"/>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Trust: To have the clarity that the other intends to make me happy</a:t>
            </a:r>
            <a:endParaRPr lang="en-GB" altLang="en-US"/>
          </a:p>
        </p:txBody>
      </p:sp>
      <p:sp>
        <p:nvSpPr>
          <p:cNvPr id="51205" name="Rectangle 6">
            <a:extLst>
              <a:ext uri="{FF2B5EF4-FFF2-40B4-BE49-F238E27FC236}">
                <a16:creationId xmlns:a16="http://schemas.microsoft.com/office/drawing/2014/main" id="{FF3E356B-C5FD-4235-9A5C-5534F215C8B5}"/>
              </a:ext>
            </a:extLst>
          </p:cNvPr>
          <p:cNvSpPr>
            <a:spLocks noChangeArrowheads="1"/>
          </p:cNvSpPr>
          <p:nvPr/>
        </p:nvSpPr>
        <p:spPr bwMode="auto">
          <a:xfrm>
            <a:off x="1524000" y="5740400"/>
            <a:ext cx="46482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30000"/>
              </a:lnSpc>
              <a:buFont typeface="Symbol" panose="05050102010706020507" pitchFamily="18" charset="2"/>
              <a:buNone/>
            </a:pPr>
            <a:r>
              <a:rPr lang="en-GB" altLang="en-US" sz="2200" u="sng">
                <a:solidFill>
                  <a:srgbClr val="FF0000"/>
                </a:solidFill>
                <a:cs typeface="Arial" panose="020B0604020202020204" pitchFamily="34" charset="0"/>
              </a:rPr>
              <a:t>Intention – Natural Acceptance</a:t>
            </a:r>
          </a:p>
          <a:p>
            <a:pPr algn="ctr" eaLnBrk="1" hangingPunct="1">
              <a:lnSpc>
                <a:spcPct val="130000"/>
              </a:lnSpc>
              <a:buFont typeface="Symbol" panose="05050102010706020507" pitchFamily="18" charset="2"/>
              <a:buNone/>
            </a:pPr>
            <a:r>
              <a:rPr lang="en-GB" altLang="en-US" sz="2200">
                <a:solidFill>
                  <a:srgbClr val="000000"/>
                </a:solidFill>
                <a:cs typeface="Arial" panose="020B0604020202020204" pitchFamily="34" charset="0"/>
              </a:rPr>
              <a:t>What is Naturally Acceptable to You</a:t>
            </a:r>
            <a:endParaRPr lang="en-GB" altLang="en-US" sz="2200">
              <a:solidFill>
                <a:srgbClr val="000000"/>
              </a:solidFill>
            </a:endParaRPr>
          </a:p>
        </p:txBody>
      </p:sp>
      <p:sp>
        <p:nvSpPr>
          <p:cNvPr id="51206" name="Rectangle 7">
            <a:extLst>
              <a:ext uri="{FF2B5EF4-FFF2-40B4-BE49-F238E27FC236}">
                <a16:creationId xmlns:a16="http://schemas.microsoft.com/office/drawing/2014/main" id="{D5FE13E2-2303-4579-840A-DBAC31E7B7A8}"/>
              </a:ext>
            </a:extLst>
          </p:cNvPr>
          <p:cNvSpPr>
            <a:spLocks noChangeArrowheads="1"/>
          </p:cNvSpPr>
          <p:nvPr/>
        </p:nvSpPr>
        <p:spPr bwMode="auto">
          <a:xfrm>
            <a:off x="6191250" y="5734050"/>
            <a:ext cx="4572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30000"/>
              </a:lnSpc>
              <a:buFont typeface="Symbol" panose="05050102010706020507" pitchFamily="18" charset="2"/>
              <a:buNone/>
            </a:pPr>
            <a:r>
              <a:rPr lang="en-GB" altLang="en-US" sz="2200" u="sng">
                <a:solidFill>
                  <a:srgbClr val="FF0000"/>
                </a:solidFill>
                <a:cs typeface="Arial" panose="020B0604020202020204" pitchFamily="34" charset="0"/>
              </a:rPr>
              <a:t>Competence</a:t>
            </a:r>
          </a:p>
          <a:p>
            <a:pPr algn="ctr" eaLnBrk="1" hangingPunct="1">
              <a:lnSpc>
                <a:spcPct val="130000"/>
              </a:lnSpc>
              <a:buFont typeface="Symbol" panose="05050102010706020507" pitchFamily="18" charset="2"/>
              <a:buNone/>
            </a:pPr>
            <a:r>
              <a:rPr lang="en-GB" altLang="en-US" sz="2200">
                <a:solidFill>
                  <a:srgbClr val="000000"/>
                </a:solidFill>
                <a:cs typeface="Arial" panose="020B0604020202020204" pitchFamily="34" charset="0"/>
              </a:rPr>
              <a:t>What You Are (∑ D, T, E)</a:t>
            </a:r>
            <a:endParaRPr lang="en-GB" altLang="en-US" sz="2200">
              <a:solidFill>
                <a:srgbClr val="000000"/>
              </a:solidFill>
            </a:endParaRPr>
          </a:p>
        </p:txBody>
      </p:sp>
      <p:sp>
        <p:nvSpPr>
          <p:cNvPr id="51207" name="TextBox 6">
            <a:extLst>
              <a:ext uri="{FF2B5EF4-FFF2-40B4-BE49-F238E27FC236}">
                <a16:creationId xmlns:a16="http://schemas.microsoft.com/office/drawing/2014/main" id="{FDDCC566-0AD1-4267-8F77-0A269B52199E}"/>
              </a:ext>
            </a:extLst>
          </p:cNvPr>
          <p:cNvSpPr txBox="1">
            <a:spLocks noChangeArrowheads="1"/>
          </p:cNvSpPr>
          <p:nvPr/>
        </p:nvSpPr>
        <p:spPr bwMode="auto">
          <a:xfrm>
            <a:off x="5867400" y="1246188"/>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a:t>
            </a:r>
          </a:p>
        </p:txBody>
      </p:sp>
      <p:sp>
        <p:nvSpPr>
          <p:cNvPr id="51208" name="TextBox 7">
            <a:extLst>
              <a:ext uri="{FF2B5EF4-FFF2-40B4-BE49-F238E27FC236}">
                <a16:creationId xmlns:a16="http://schemas.microsoft.com/office/drawing/2014/main" id="{8F3FF433-58F8-40CE-BEDC-BAA08C61B851}"/>
              </a:ext>
            </a:extLst>
          </p:cNvPr>
          <p:cNvSpPr txBox="1">
            <a:spLocks noChangeArrowheads="1"/>
          </p:cNvSpPr>
          <p:nvPr/>
        </p:nvSpPr>
        <p:spPr bwMode="auto">
          <a:xfrm>
            <a:off x="11811000" y="1287463"/>
            <a:ext cx="533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solidFill>
                  <a:srgbClr val="FF0000"/>
                </a:solidFill>
              </a:rPr>
              <a:t>?</a:t>
            </a:r>
          </a:p>
        </p:txBody>
      </p:sp>
      <p:cxnSp>
        <p:nvCxnSpPr>
          <p:cNvPr id="11" name="Straight Connector 10">
            <a:extLst>
              <a:ext uri="{FF2B5EF4-FFF2-40B4-BE49-F238E27FC236}">
                <a16:creationId xmlns:a16="http://schemas.microsoft.com/office/drawing/2014/main" id="{628317C6-7165-4F39-9535-4F66E5FF62A3}"/>
              </a:ext>
            </a:extLst>
          </p:cNvPr>
          <p:cNvCxnSpPr/>
          <p:nvPr/>
        </p:nvCxnSpPr>
        <p:spPr>
          <a:xfrm rot="16200000" flipH="1">
            <a:off x="31242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
        <p:nvSpPr>
          <p:cNvPr id="51210" name="TextBox 14">
            <a:extLst>
              <a:ext uri="{FF2B5EF4-FFF2-40B4-BE49-F238E27FC236}">
                <a16:creationId xmlns:a16="http://schemas.microsoft.com/office/drawing/2014/main" id="{8F90FF48-35B5-4427-AF2D-DD2ACBB1373A}"/>
              </a:ext>
            </a:extLst>
          </p:cNvPr>
          <p:cNvSpPr txBox="1">
            <a:spLocks noChangeArrowheads="1"/>
          </p:cNvSpPr>
          <p:nvPr/>
        </p:nvSpPr>
        <p:spPr bwMode="auto">
          <a:xfrm>
            <a:off x="11811000" y="1905000"/>
            <a:ext cx="533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solidFill>
                  <a:srgbClr val="FF0000"/>
                </a:solidFill>
              </a:rPr>
              <a:t>?</a:t>
            </a:r>
          </a:p>
        </p:txBody>
      </p:sp>
      <p:sp>
        <p:nvSpPr>
          <p:cNvPr id="51211" name="TextBox 15">
            <a:extLst>
              <a:ext uri="{FF2B5EF4-FFF2-40B4-BE49-F238E27FC236}">
                <a16:creationId xmlns:a16="http://schemas.microsoft.com/office/drawing/2014/main" id="{B8E0A63C-EE70-4037-9F03-16832DB5E2E6}"/>
              </a:ext>
            </a:extLst>
          </p:cNvPr>
          <p:cNvSpPr txBox="1">
            <a:spLocks noChangeArrowheads="1"/>
          </p:cNvSpPr>
          <p:nvPr/>
        </p:nvSpPr>
        <p:spPr bwMode="auto">
          <a:xfrm>
            <a:off x="11811000" y="2465388"/>
            <a:ext cx="533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solidFill>
                  <a:srgbClr val="FF0000"/>
                </a:solidFill>
              </a:rPr>
              <a:t>?</a:t>
            </a:r>
          </a:p>
        </p:txBody>
      </p:sp>
      <p:sp>
        <p:nvSpPr>
          <p:cNvPr id="51212" name="TextBox 16">
            <a:extLst>
              <a:ext uri="{FF2B5EF4-FFF2-40B4-BE49-F238E27FC236}">
                <a16:creationId xmlns:a16="http://schemas.microsoft.com/office/drawing/2014/main" id="{FD50FF1C-74C4-4403-9C6F-8931CB41529D}"/>
              </a:ext>
            </a:extLst>
          </p:cNvPr>
          <p:cNvSpPr txBox="1">
            <a:spLocks noChangeArrowheads="1"/>
          </p:cNvSpPr>
          <p:nvPr/>
        </p:nvSpPr>
        <p:spPr bwMode="auto">
          <a:xfrm>
            <a:off x="11734800" y="3429000"/>
            <a:ext cx="533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solidFill>
                  <a:srgbClr val="FF0000"/>
                </a:solidFill>
              </a:rPr>
              <a:t>??</a:t>
            </a:r>
          </a:p>
        </p:txBody>
      </p:sp>
      <p:sp>
        <p:nvSpPr>
          <p:cNvPr id="51213" name="TextBox 17">
            <a:extLst>
              <a:ext uri="{FF2B5EF4-FFF2-40B4-BE49-F238E27FC236}">
                <a16:creationId xmlns:a16="http://schemas.microsoft.com/office/drawing/2014/main" id="{B7C43DA2-DFA2-426B-A219-3CD03CDBE813}"/>
              </a:ext>
            </a:extLst>
          </p:cNvPr>
          <p:cNvSpPr txBox="1">
            <a:spLocks noChangeArrowheads="1"/>
          </p:cNvSpPr>
          <p:nvPr/>
        </p:nvSpPr>
        <p:spPr bwMode="auto">
          <a:xfrm>
            <a:off x="5715000" y="33020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rgbClr val="000000"/>
                </a:solidFill>
              </a:rPr>
              <a:t>√</a:t>
            </a:r>
          </a:p>
        </p:txBody>
      </p:sp>
      <p:sp>
        <p:nvSpPr>
          <p:cNvPr id="51214" name="TextBox 18">
            <a:extLst>
              <a:ext uri="{FF2B5EF4-FFF2-40B4-BE49-F238E27FC236}">
                <a16:creationId xmlns:a16="http://schemas.microsoft.com/office/drawing/2014/main" id="{4F075829-C540-4B0B-80CC-E0B16F97B925}"/>
              </a:ext>
            </a:extLst>
          </p:cNvPr>
          <p:cNvSpPr txBox="1">
            <a:spLocks noChangeArrowheads="1"/>
          </p:cNvSpPr>
          <p:nvPr/>
        </p:nvSpPr>
        <p:spPr bwMode="auto">
          <a:xfrm>
            <a:off x="5867400" y="19050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a:t>
            </a:r>
          </a:p>
        </p:txBody>
      </p:sp>
      <p:sp>
        <p:nvSpPr>
          <p:cNvPr id="51215" name="TextBox 19">
            <a:extLst>
              <a:ext uri="{FF2B5EF4-FFF2-40B4-BE49-F238E27FC236}">
                <a16:creationId xmlns:a16="http://schemas.microsoft.com/office/drawing/2014/main" id="{D03C772F-13D4-486A-B72D-A7FF4256BBF9}"/>
              </a:ext>
            </a:extLst>
          </p:cNvPr>
          <p:cNvSpPr txBox="1">
            <a:spLocks noChangeArrowheads="1"/>
          </p:cNvSpPr>
          <p:nvPr/>
        </p:nvSpPr>
        <p:spPr bwMode="auto">
          <a:xfrm>
            <a:off x="5867400" y="25146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a:t>
            </a:r>
          </a:p>
        </p:txBody>
      </p:sp>
      <p:sp>
        <p:nvSpPr>
          <p:cNvPr id="22" name="Oval 21">
            <a:extLst>
              <a:ext uri="{FF2B5EF4-FFF2-40B4-BE49-F238E27FC236}">
                <a16:creationId xmlns:a16="http://schemas.microsoft.com/office/drawing/2014/main" id="{EA7FE464-31FA-4C72-B417-1082D5754707}"/>
              </a:ext>
            </a:extLst>
          </p:cNvPr>
          <p:cNvSpPr/>
          <p:nvPr/>
        </p:nvSpPr>
        <p:spPr>
          <a:xfrm flipH="1">
            <a:off x="5561013" y="3208338"/>
            <a:ext cx="73025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3" name="Oval 22">
            <a:extLst>
              <a:ext uri="{FF2B5EF4-FFF2-40B4-BE49-F238E27FC236}">
                <a16:creationId xmlns:a16="http://schemas.microsoft.com/office/drawing/2014/main" id="{D6892189-6528-4E48-8E54-E1F93826A90A}"/>
              </a:ext>
            </a:extLst>
          </p:cNvPr>
          <p:cNvSpPr/>
          <p:nvPr/>
        </p:nvSpPr>
        <p:spPr>
          <a:xfrm flipH="1">
            <a:off x="5561013" y="1065213"/>
            <a:ext cx="73025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6" name="Rectangle 25">
            <a:extLst>
              <a:ext uri="{FF2B5EF4-FFF2-40B4-BE49-F238E27FC236}">
                <a16:creationId xmlns:a16="http://schemas.microsoft.com/office/drawing/2014/main" id="{33C4C744-B382-4E8A-9C71-F321A88E79A0}"/>
              </a:ext>
            </a:extLst>
          </p:cNvPr>
          <p:cNvSpPr/>
          <p:nvPr/>
        </p:nvSpPr>
        <p:spPr>
          <a:xfrm>
            <a:off x="6265863" y="1066800"/>
            <a:ext cx="5864225"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7" name="Rectangle 26">
            <a:extLst>
              <a:ext uri="{FF2B5EF4-FFF2-40B4-BE49-F238E27FC236}">
                <a16:creationId xmlns:a16="http://schemas.microsoft.com/office/drawing/2014/main" id="{AFB5561B-1FD3-4815-B793-95C97DC49F2F}"/>
              </a:ext>
            </a:extLst>
          </p:cNvPr>
          <p:cNvSpPr/>
          <p:nvPr/>
        </p:nvSpPr>
        <p:spPr>
          <a:xfrm>
            <a:off x="6267450" y="2468563"/>
            <a:ext cx="5864225" cy="1828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4" name="Arc 23">
            <a:extLst>
              <a:ext uri="{FF2B5EF4-FFF2-40B4-BE49-F238E27FC236}">
                <a16:creationId xmlns:a16="http://schemas.microsoft.com/office/drawing/2014/main" id="{5E437844-356B-46EF-B2B6-E815B854900F}"/>
              </a:ext>
            </a:extLst>
          </p:cNvPr>
          <p:cNvSpPr/>
          <p:nvPr/>
        </p:nvSpPr>
        <p:spPr>
          <a:xfrm rot="16200000">
            <a:off x="4457700" y="1866900"/>
            <a:ext cx="2209800" cy="1371600"/>
          </a:xfrm>
          <a:prstGeom prst="arc">
            <a:avLst>
              <a:gd name="adj1" fmla="val 10935289"/>
              <a:gd name="adj2" fmla="val 53442"/>
            </a:avLst>
          </a:prstGeom>
          <a:ln>
            <a:solidFill>
              <a:schemeClr val="tx1"/>
            </a:solidFill>
            <a:prstDash val="dash"/>
            <a:headEnd type="arrow"/>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solidFill>
                <a:prstClr val="black"/>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A60CB101-DBED-4669-B970-61FBDD868D2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Sum Up</a:t>
            </a:r>
            <a:endParaRPr lang="en-GB" altLang="en-US"/>
          </a:p>
        </p:txBody>
      </p:sp>
      <p:sp>
        <p:nvSpPr>
          <p:cNvPr id="4099" name="Text Placeholder 2">
            <a:extLst>
              <a:ext uri="{FF2B5EF4-FFF2-40B4-BE49-F238E27FC236}">
                <a16:creationId xmlns:a16="http://schemas.microsoft.com/office/drawing/2014/main" id="{CBFC4F9C-E8C7-49B7-BD79-E359A69D18DB}"/>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Autofit/>
          </a:bodyPr>
          <a:lstStyle/>
          <a:p>
            <a:pPr>
              <a:buFont typeface="Symbol" pitchFamily="18" charset="2"/>
              <a:buNone/>
              <a:defRPr/>
            </a:pPr>
            <a:r>
              <a:rPr sz="2000">
                <a:latin typeface="Arial" charset="0"/>
                <a:cs typeface="Arial" charset="0"/>
              </a:rPr>
              <a:t>Trust is </a:t>
            </a:r>
            <a:r>
              <a:rPr lang="en-GB" sz="2000">
                <a:latin typeface="Arial" charset="0"/>
                <a:cs typeface="Arial" charset="0"/>
              </a:rPr>
              <a:t>to have the clarity that the other wants to make me happy &amp; prosperous. </a:t>
            </a:r>
          </a:p>
          <a:p>
            <a:pPr>
              <a:buFont typeface="Symbol" pitchFamily="18" charset="2"/>
              <a:buNone/>
              <a:defRPr/>
            </a:pPr>
            <a:r>
              <a:rPr lang="en-GB" sz="2000">
                <a:latin typeface="Arial" charset="0"/>
                <a:cs typeface="Arial" charset="0"/>
              </a:rPr>
              <a:t>Trust is the foundation of relationship</a:t>
            </a:r>
          </a:p>
          <a:p>
            <a:pPr>
              <a:buFont typeface="Symbol" pitchFamily="18" charset="2"/>
              <a:buNone/>
              <a:defRPr/>
            </a:pPr>
            <a:endParaRPr lang="en-GB" sz="2000">
              <a:latin typeface="Arial" charset="0"/>
              <a:cs typeface="Arial" charset="0"/>
            </a:endParaRPr>
          </a:p>
          <a:p>
            <a:pPr>
              <a:buFont typeface="Symbol" pitchFamily="18" charset="2"/>
              <a:buNone/>
              <a:defRPr/>
            </a:pPr>
            <a:r>
              <a:rPr lang="en-GB" sz="2000"/>
              <a:t>If I am aware of my natural acceptance, I have trust on intention</a:t>
            </a:r>
          </a:p>
          <a:p>
            <a:pPr>
              <a:buFont typeface="Symbol" pitchFamily="18" charset="2"/>
              <a:buNone/>
              <a:defRPr/>
            </a:pPr>
            <a:r>
              <a:rPr lang="en-GB" sz="2000"/>
              <a:t>I feel related to the other (I accept the relationship)</a:t>
            </a:r>
          </a:p>
          <a:p>
            <a:pPr>
              <a:buFont typeface="Symbol" pitchFamily="18" charset="2"/>
              <a:buNone/>
              <a:defRPr/>
            </a:pPr>
            <a:r>
              <a:rPr sz="2000"/>
              <a:t>When I make a program with the other, it is based on right evaluation of our mutual competence</a:t>
            </a:r>
          </a:p>
          <a:p>
            <a:pPr lvl="1">
              <a:defRPr/>
            </a:pPr>
            <a:r>
              <a:rPr lang="en-GB"/>
              <a:t>In case the other is lacking in competence</a:t>
            </a:r>
            <a:endParaRPr/>
          </a:p>
          <a:p>
            <a:pPr marL="914400" lvl="2" indent="-457200">
              <a:defRPr/>
            </a:pPr>
            <a:r>
              <a:rPr sz="2000"/>
              <a:t>I make effort to assure the other</a:t>
            </a:r>
          </a:p>
          <a:p>
            <a:pPr marL="914400" lvl="2" indent="-457200">
              <a:defRPr/>
            </a:pPr>
            <a:r>
              <a:rPr sz="2000"/>
              <a:t>I make effort to improve his competence once he is assured in relationship (and not before that) </a:t>
            </a:r>
          </a:p>
          <a:p>
            <a:pPr lvl="1">
              <a:defRPr/>
            </a:pPr>
            <a:r>
              <a:rPr>
                <a:latin typeface="Arial" charset="0"/>
                <a:cs typeface="Arial" charset="0"/>
              </a:rPr>
              <a:t>If I lack competence, I become ready to take help from the other to improve my competence</a:t>
            </a:r>
            <a:endParaRPr>
              <a:solidFill>
                <a:srgbClr val="FF0000"/>
              </a:solidFill>
              <a:latin typeface="Arial" charset="0"/>
              <a:cs typeface="Arial" charset="0"/>
            </a:endParaRPr>
          </a:p>
          <a:p>
            <a:pPr marL="457200" indent="-457200">
              <a:spcAft>
                <a:spcPct val="10000"/>
              </a:spcAft>
              <a:buFont typeface="Symbol" pitchFamily="18" charset="2"/>
              <a:buNone/>
              <a:defRPr/>
            </a:pPr>
            <a:endParaRPr sz="2000">
              <a:solidFill>
                <a:srgbClr val="FF0000"/>
              </a:solidFill>
              <a:latin typeface="Arial" charset="0"/>
              <a:cs typeface="Arial" charset="0"/>
            </a:endParaRPr>
          </a:p>
          <a:p>
            <a:pPr marL="457200" indent="-457200">
              <a:spcAft>
                <a:spcPct val="10000"/>
              </a:spcAft>
              <a:buFont typeface="Symbol" pitchFamily="18" charset="2"/>
              <a:buNone/>
              <a:defRPr/>
            </a:pPr>
            <a:r>
              <a:rPr sz="2000">
                <a:solidFill>
                  <a:srgbClr val="FF0000"/>
                </a:solidFill>
                <a:latin typeface="Arial" charset="0"/>
                <a:cs typeface="Arial" charset="0"/>
              </a:rPr>
              <a:t>If I am unaware of my natural acceptance, I may have doubt on intention</a:t>
            </a:r>
          </a:p>
          <a:p>
            <a:pPr marL="685800" lvl="1" indent="-457200">
              <a:spcAft>
                <a:spcPct val="10000"/>
              </a:spcAft>
              <a:defRPr/>
            </a:pPr>
            <a:r>
              <a:rPr>
                <a:solidFill>
                  <a:srgbClr val="FF0000"/>
                </a:solidFill>
                <a:latin typeface="Arial" charset="0"/>
                <a:cs typeface="Arial" charset="0"/>
              </a:rPr>
              <a:t>I evaluate the other on the basis of his competence and assume the lack of competence to be the lack of intention; and thus feel opposed to him (while I evaluate myself on intention)</a:t>
            </a:r>
          </a:p>
          <a:p>
            <a:pPr marL="685800" lvl="1" indent="-457200">
              <a:spcAft>
                <a:spcPct val="10000"/>
              </a:spcAft>
              <a:defRPr/>
            </a:pPr>
            <a:r>
              <a:rPr>
                <a:solidFill>
                  <a:srgbClr val="FF0000"/>
                </a:solidFill>
                <a:latin typeface="Arial" charset="0"/>
                <a:cs typeface="Arial" charset="0"/>
              </a:rPr>
              <a:t>This feeling of opposition shows up as irritation or anger (and it may further lead to fighting, struggle and war)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ubtitle 4">
            <a:extLst>
              <a:ext uri="{FF2B5EF4-FFF2-40B4-BE49-F238E27FC236}">
                <a16:creationId xmlns:a16="http://schemas.microsoft.com/office/drawing/2014/main" id="{29EA3BD8-57C5-41D7-B2AA-B69B3A429BDE}"/>
              </a:ext>
            </a:extLst>
          </p:cNvPr>
          <p:cNvSpPr>
            <a:spLocks noGrp="1" noChangeArrowheads="1"/>
          </p:cNvSpPr>
          <p:nvPr>
            <p:ph type="subTitle" idx="1"/>
          </p:nvPr>
        </p:nvSpPr>
        <p:spPr>
          <a:xfrm>
            <a:off x="1709738" y="3900488"/>
            <a:ext cx="7840662"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cs typeface="Calibri" panose="020F0502020204030204" pitchFamily="34" charset="0"/>
              </a:rPr>
              <a:t>'Trust' – the Foundational Value in Relationship</a:t>
            </a:r>
            <a:endParaRPr lang="en-IN" altLang="en-US">
              <a:latin typeface="Arial" panose="020B0604020202020204" pitchFamily="34" charset="0"/>
              <a:ea typeface="Calibri" panose="020F0502020204030204" pitchFamily="34" charset="0"/>
              <a:cs typeface="Mangal" panose="00000400000000000000" pitchFamily="2"/>
            </a:endParaRPr>
          </a:p>
        </p:txBody>
      </p:sp>
      <p:sp>
        <p:nvSpPr>
          <p:cNvPr id="53251" name="Title 3">
            <a:extLst>
              <a:ext uri="{FF2B5EF4-FFF2-40B4-BE49-F238E27FC236}">
                <a16:creationId xmlns:a16="http://schemas.microsoft.com/office/drawing/2014/main" id="{5AB06A56-DAED-41C2-96E6-C2A81045610E}"/>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FAQs for Lecture 14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9">
            <a:extLst>
              <a:ext uri="{FF2B5EF4-FFF2-40B4-BE49-F238E27FC236}">
                <a16:creationId xmlns:a16="http://schemas.microsoft.com/office/drawing/2014/main" id="{303FAFE6-4D59-48EC-8DC4-FED75E55DA21}"/>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Feelings based on Understanding</a:t>
            </a:r>
            <a:endParaRPr lang="en-IN" altLang="en-US"/>
          </a:p>
        </p:txBody>
      </p:sp>
      <p:sp>
        <p:nvSpPr>
          <p:cNvPr id="54275" name="Text Placeholder 10">
            <a:extLst>
              <a:ext uri="{FF2B5EF4-FFF2-40B4-BE49-F238E27FC236}">
                <a16:creationId xmlns:a16="http://schemas.microsoft.com/office/drawing/2014/main" id="{6EE11E6F-3F12-4FD3-A649-66BBE2742E59}"/>
              </a:ext>
            </a:extLst>
          </p:cNvPr>
          <p:cNvSpPr>
            <a:spLocks noGrp="1" noChangeArrowheads="1"/>
          </p:cNvSpPr>
          <p:nvPr>
            <p:ph type="body" sz="quarter" idx="13"/>
          </p:nvPr>
        </p:nvSpPr>
        <p:spPr bwMode="auto">
          <a:xfrm>
            <a:off x="5105400" y="533400"/>
            <a:ext cx="70866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endParaRPr lang="en-IN" altLang="en-US"/>
          </a:p>
          <a:p>
            <a:pPr marL="0" indent="0">
              <a:buFont typeface="Symbol" pitchFamily="18" charset="2"/>
              <a:buNone/>
            </a:pPr>
            <a:r>
              <a:rPr lang="en-IN" altLang="en-US"/>
              <a:t>In me – unconditional, continuous</a:t>
            </a:r>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r>
              <a:rPr lang="en-IN" altLang="en-US"/>
              <a:t>Expression of feeling</a:t>
            </a:r>
          </a:p>
          <a:p>
            <a:pPr marL="0" indent="0">
              <a:buFont typeface="Symbol" pitchFamily="18" charset="2"/>
              <a:buNone/>
            </a:pPr>
            <a:r>
              <a:rPr altLang="en-US"/>
              <a:t>(through Body, as and when required)</a:t>
            </a:r>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r>
              <a:rPr lang="en-IN" altLang="en-US">
                <a:sym typeface="Wingdings" panose="05000000000000000000" pitchFamily="2" charset="2"/>
              </a:rPr>
              <a:t> Harmony in the Family</a:t>
            </a:r>
            <a:endParaRPr lang="en-IN" altLang="en-US"/>
          </a:p>
        </p:txBody>
      </p:sp>
      <p:sp>
        <p:nvSpPr>
          <p:cNvPr id="12" name="Right Brace 11">
            <a:extLst>
              <a:ext uri="{FF2B5EF4-FFF2-40B4-BE49-F238E27FC236}">
                <a16:creationId xmlns:a16="http://schemas.microsoft.com/office/drawing/2014/main" id="{C7EF8102-DAB8-4BD9-974B-9B4F07219929}"/>
              </a:ext>
            </a:extLst>
          </p:cNvPr>
          <p:cNvSpPr/>
          <p:nvPr/>
        </p:nvSpPr>
        <p:spPr>
          <a:xfrm>
            <a:off x="9372600" y="685800"/>
            <a:ext cx="304800" cy="990600"/>
          </a:xfrm>
          <a:prstGeom prst="righ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n-IN"/>
          </a:p>
        </p:txBody>
      </p:sp>
      <p:sp>
        <p:nvSpPr>
          <p:cNvPr id="54277" name="TextBox 13">
            <a:extLst>
              <a:ext uri="{FF2B5EF4-FFF2-40B4-BE49-F238E27FC236}">
                <a16:creationId xmlns:a16="http://schemas.microsoft.com/office/drawing/2014/main" id="{56EC4FA5-C6C4-4F9C-A4A0-58E9A9096AE0}"/>
              </a:ext>
            </a:extLst>
          </p:cNvPr>
          <p:cNvSpPr txBox="1">
            <a:spLocks noChangeArrowheads="1"/>
          </p:cNvSpPr>
          <p:nvPr/>
        </p:nvSpPr>
        <p:spPr bwMode="auto">
          <a:xfrm>
            <a:off x="9699625" y="990600"/>
            <a:ext cx="2263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Role of Education</a:t>
            </a:r>
            <a:endParaRPr lang="en-IN" altLang="en-US"/>
          </a:p>
        </p:txBody>
      </p:sp>
      <p:pic>
        <p:nvPicPr>
          <p:cNvPr id="54278" name="Picture 10">
            <a:extLst>
              <a:ext uri="{FF2B5EF4-FFF2-40B4-BE49-F238E27FC236}">
                <a16:creationId xmlns:a16="http://schemas.microsoft.com/office/drawing/2014/main" id="{5A20E41D-3DA1-44D7-BAC4-008242D621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09600"/>
            <a:ext cx="4943475" cy="595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1">
            <a:extLst>
              <a:ext uri="{FF2B5EF4-FFF2-40B4-BE49-F238E27FC236}">
                <a16:creationId xmlns:a16="http://schemas.microsoft.com/office/drawing/2014/main" id="{73872F16-8E0C-49A9-B236-40E6D4EC4AE2}"/>
              </a:ext>
            </a:extLst>
          </p:cNvPr>
          <p:cNvSpPr txBox="1">
            <a:spLocks noChangeArrowheads="1"/>
          </p:cNvSpPr>
          <p:nvPr/>
        </p:nvSpPr>
        <p:spPr bwMode="auto">
          <a:xfrm>
            <a:off x="4648200" y="541338"/>
            <a:ext cx="2397125" cy="601186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Font typeface="Arial" panose="020B0604020202020204" pitchFamily="34" charset="0"/>
              <a:buNone/>
            </a:pPr>
            <a:endParaRPr lang="en-US" altLang="en-US" sz="2200"/>
          </a:p>
        </p:txBody>
      </p:sp>
      <p:sp>
        <p:nvSpPr>
          <p:cNvPr id="55299" name="Title 9">
            <a:extLst>
              <a:ext uri="{FF2B5EF4-FFF2-40B4-BE49-F238E27FC236}">
                <a16:creationId xmlns:a16="http://schemas.microsoft.com/office/drawing/2014/main" id="{726CDAF5-CF41-4C13-ACF8-3749D432C827}"/>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My Feelings are Based on My Assumptions, My Interpretation of Events Outside</a:t>
            </a:r>
            <a:endParaRPr lang="en-IN" altLang="en-US"/>
          </a:p>
        </p:txBody>
      </p:sp>
      <p:sp>
        <p:nvSpPr>
          <p:cNvPr id="55300" name="Text Placeholder 10">
            <a:extLst>
              <a:ext uri="{FF2B5EF4-FFF2-40B4-BE49-F238E27FC236}">
                <a16:creationId xmlns:a16="http://schemas.microsoft.com/office/drawing/2014/main" id="{F391CB1B-1241-4BDD-9B84-CBC3ACB4A07B}"/>
              </a:ext>
            </a:extLst>
          </p:cNvPr>
          <p:cNvSpPr>
            <a:spLocks noGrp="1" noChangeArrowheads="1"/>
          </p:cNvSpPr>
          <p:nvPr>
            <p:ph type="body" sz="quarter" idx="13"/>
          </p:nvPr>
        </p:nvSpPr>
        <p:spPr bwMode="auto">
          <a:xfrm>
            <a:off x="76200" y="457200"/>
            <a:ext cx="44958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altLang="en-US"/>
              <a:t>My feelings are conditional, </a:t>
            </a:r>
          </a:p>
          <a:p>
            <a:pPr marL="0" indent="0">
              <a:buFont typeface="Symbol" pitchFamily="18" charset="2"/>
              <a:buNone/>
            </a:pPr>
            <a:r>
              <a:rPr altLang="en-US"/>
              <a:t>may change from time to time… </a:t>
            </a:r>
          </a:p>
          <a:p>
            <a:pPr marL="0" indent="0">
              <a:buFont typeface="Symbol" pitchFamily="18" charset="2"/>
              <a:buNone/>
            </a:pPr>
            <a:endParaRPr altLang="en-US"/>
          </a:p>
          <a:p>
            <a:pPr marL="0" indent="0">
              <a:buFont typeface="Symbol" pitchFamily="18" charset="2"/>
              <a:buNone/>
            </a:pPr>
            <a:r>
              <a:rPr altLang="en-US"/>
              <a:t>My feelings are decided by </a:t>
            </a:r>
          </a:p>
          <a:p>
            <a:pPr marL="0" indent="0">
              <a:buFont typeface="Symbol" pitchFamily="18" charset="2"/>
              <a:buNone/>
            </a:pPr>
            <a:r>
              <a:rPr altLang="en-US"/>
              <a:t>my own assumptions or </a:t>
            </a:r>
          </a:p>
          <a:p>
            <a:pPr marL="0" indent="0">
              <a:buFont typeface="Symbol" pitchFamily="18" charset="2"/>
              <a:buNone/>
            </a:pPr>
            <a:r>
              <a:rPr altLang="en-US"/>
              <a:t>outside events / behaviour of other</a:t>
            </a:r>
          </a:p>
          <a:p>
            <a:pPr marL="0" indent="0">
              <a:buFont typeface="Symbol" pitchFamily="18" charset="2"/>
              <a:buNone/>
            </a:pPr>
            <a:endParaRPr altLang="en-US"/>
          </a:p>
          <a:p>
            <a:pPr marL="0" indent="0">
              <a:buFont typeface="Symbol" pitchFamily="18" charset="2"/>
              <a:buNone/>
            </a:pPr>
            <a:r>
              <a:rPr altLang="en-US"/>
              <a:t>My state (happiness/unhappiness) is decided/dictated by the other</a:t>
            </a:r>
          </a:p>
          <a:p>
            <a:pPr marL="0" indent="0">
              <a:buFont typeface="Symbol" pitchFamily="18" charset="2"/>
              <a:buNone/>
            </a:pPr>
            <a:r>
              <a:rPr altLang="en-US"/>
              <a:t>(I am in a state of enslavement)</a:t>
            </a:r>
            <a:endParaRPr lang="en-IN" altLang="en-US"/>
          </a:p>
        </p:txBody>
      </p:sp>
      <p:sp>
        <p:nvSpPr>
          <p:cNvPr id="35844" name="Content Placeholder 1">
            <a:extLst>
              <a:ext uri="{FF2B5EF4-FFF2-40B4-BE49-F238E27FC236}">
                <a16:creationId xmlns:a16="http://schemas.microsoft.com/office/drawing/2014/main" id="{F18D4E89-AA78-4CB6-9A7E-36401098FE7A}"/>
              </a:ext>
            </a:extLst>
          </p:cNvPr>
          <p:cNvSpPr txBox="1">
            <a:spLocks noChangeArrowheads="1"/>
          </p:cNvSpPr>
          <p:nvPr/>
        </p:nvSpPr>
        <p:spPr bwMode="auto">
          <a:xfrm>
            <a:off x="7010400" y="533400"/>
            <a:ext cx="5105400" cy="6019800"/>
          </a:xfrm>
          <a:prstGeom prst="rect">
            <a:avLst/>
          </a:prstGeom>
          <a:solidFill>
            <a:srgbClr val="FFC000"/>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Font typeface="Arial" panose="020B0604020202020204" pitchFamily="34" charset="0"/>
              <a:buNone/>
              <a:defRPr/>
            </a:pPr>
            <a:r>
              <a:rPr lang="en-US" altLang="en-US" sz="2200" strike="sngStrike" dirty="0">
                <a:solidFill>
                  <a:schemeClr val="bg1">
                    <a:lumMod val="50000"/>
                  </a:schemeClr>
                </a:solidFill>
              </a:rPr>
              <a:t>Understanding of Relationship in me?</a:t>
            </a:r>
          </a:p>
          <a:p>
            <a:pPr algn="ctr">
              <a:spcBef>
                <a:spcPct val="20000"/>
              </a:spcBef>
              <a:buFont typeface="Arial" panose="020B0604020202020204" pitchFamily="34" charset="0"/>
              <a:buNone/>
              <a:defRPr/>
            </a:pPr>
            <a:endParaRPr lang="en-US" altLang="en-US" sz="2200" dirty="0"/>
          </a:p>
          <a:p>
            <a:pPr>
              <a:spcBef>
                <a:spcPct val="20000"/>
              </a:spcBef>
              <a:buFont typeface="Arial" panose="020B0604020202020204" pitchFamily="34" charset="0"/>
              <a:buNone/>
              <a:defRPr/>
            </a:pPr>
            <a:r>
              <a:rPr lang="en-US" altLang="en-US" sz="2200" dirty="0"/>
              <a:t>	  Feelings and Emotions in me</a:t>
            </a:r>
          </a:p>
          <a:p>
            <a:pPr>
              <a:spcBef>
                <a:spcPct val="20000"/>
              </a:spcBef>
              <a:buFont typeface="Arial" panose="020B0604020202020204" pitchFamily="34" charset="0"/>
              <a:buNone/>
              <a:defRPr/>
            </a:pPr>
            <a:r>
              <a:rPr lang="en-US" altLang="en-US" sz="2200" dirty="0"/>
              <a:t>	(conditional, temporary…</a:t>
            </a:r>
          </a:p>
          <a:p>
            <a:pPr>
              <a:spcBef>
                <a:spcPct val="20000"/>
              </a:spcBef>
              <a:buFont typeface="Arial" panose="020B0604020202020204" pitchFamily="34" charset="0"/>
              <a:buNone/>
              <a:defRPr/>
            </a:pPr>
            <a:r>
              <a:rPr lang="en-US" altLang="en-US" sz="2200" dirty="0"/>
              <a:t>	sometime relationship</a:t>
            </a:r>
          </a:p>
          <a:p>
            <a:pPr>
              <a:spcBef>
                <a:spcPct val="20000"/>
              </a:spcBef>
              <a:buFont typeface="Arial" panose="020B0604020202020204" pitchFamily="34" charset="0"/>
              <a:buNone/>
              <a:defRPr/>
            </a:pPr>
            <a:r>
              <a:rPr lang="en-US" altLang="en-US" sz="2200" dirty="0"/>
              <a:t>	sometime opposition)</a:t>
            </a:r>
          </a:p>
          <a:p>
            <a:pPr>
              <a:spcBef>
                <a:spcPct val="20000"/>
              </a:spcBef>
              <a:buFont typeface="Arial" panose="020B0604020202020204" pitchFamily="34" charset="0"/>
              <a:buNone/>
              <a:defRPr/>
            </a:pPr>
            <a:r>
              <a:rPr lang="en-US" altLang="en-US" sz="2200" dirty="0"/>
              <a:t>		</a:t>
            </a:r>
            <a:r>
              <a:rPr lang="en-US" altLang="en-US" sz="2200" b="1" dirty="0">
                <a:solidFill>
                  <a:srgbClr val="002060"/>
                </a:solidFill>
              </a:rPr>
              <a:t>Happiness or </a:t>
            </a:r>
          </a:p>
          <a:p>
            <a:pPr>
              <a:spcBef>
                <a:spcPct val="20000"/>
              </a:spcBef>
              <a:buFont typeface="Arial" panose="020B0604020202020204" pitchFamily="34" charset="0"/>
              <a:buNone/>
              <a:defRPr/>
            </a:pPr>
            <a:r>
              <a:rPr lang="en-US" altLang="en-US" sz="2200" b="1" dirty="0">
                <a:solidFill>
                  <a:srgbClr val="002060"/>
                </a:solidFill>
              </a:rPr>
              <a:t>		Unhappiness in Me</a:t>
            </a:r>
          </a:p>
          <a:p>
            <a:pPr>
              <a:spcBef>
                <a:spcPct val="20000"/>
              </a:spcBef>
              <a:buFont typeface="Arial" panose="020B0604020202020204" pitchFamily="34" charset="0"/>
              <a:buNone/>
              <a:defRPr/>
            </a:pPr>
            <a:endParaRPr lang="en-US" altLang="en-US" sz="2200" b="1" dirty="0">
              <a:solidFill>
                <a:srgbClr val="002060"/>
              </a:solidFill>
            </a:endParaRPr>
          </a:p>
          <a:p>
            <a:pPr>
              <a:spcBef>
                <a:spcPct val="20000"/>
              </a:spcBef>
              <a:buFont typeface="Arial" panose="020B0604020202020204" pitchFamily="34" charset="0"/>
              <a:buNone/>
              <a:defRPr/>
            </a:pPr>
            <a:r>
              <a:rPr lang="en-US" altLang="en-US" sz="2200" strike="sngStrike" dirty="0">
                <a:solidFill>
                  <a:schemeClr val="bg1">
                    <a:lumMod val="50000"/>
                  </a:schemeClr>
                </a:solidFill>
              </a:rPr>
              <a:t>Acceptance of Relationship by me?</a:t>
            </a:r>
          </a:p>
          <a:p>
            <a:pPr algn="ctr">
              <a:spcBef>
                <a:spcPct val="20000"/>
              </a:spcBef>
              <a:buFont typeface="Arial" panose="020B0604020202020204" pitchFamily="34" charset="0"/>
              <a:buNone/>
              <a:defRPr/>
            </a:pPr>
            <a:endParaRPr lang="en-US" altLang="en-US" sz="2200" dirty="0"/>
          </a:p>
          <a:p>
            <a:pPr algn="ctr">
              <a:spcBef>
                <a:spcPct val="20000"/>
              </a:spcBef>
              <a:buFont typeface="Arial" panose="020B0604020202020204" pitchFamily="34" charset="0"/>
              <a:buNone/>
              <a:defRPr/>
            </a:pPr>
            <a:r>
              <a:rPr lang="en-US" altLang="en-US" sz="2200" dirty="0"/>
              <a:t>Interacting with Other</a:t>
            </a:r>
          </a:p>
          <a:p>
            <a:pPr>
              <a:spcBef>
                <a:spcPct val="20000"/>
              </a:spcBef>
              <a:buFont typeface="Arial" panose="020B0604020202020204" pitchFamily="34" charset="0"/>
              <a:buNone/>
              <a:defRPr/>
            </a:pPr>
            <a:r>
              <a:rPr lang="en-US" altLang="en-US" sz="2200" dirty="0"/>
              <a:t>	   …</a:t>
            </a:r>
          </a:p>
          <a:p>
            <a:pPr algn="ctr">
              <a:spcBef>
                <a:spcPct val="20000"/>
              </a:spcBef>
              <a:buFont typeface="Arial" panose="020B0604020202020204" pitchFamily="34" charset="0"/>
              <a:buNone/>
              <a:defRPr/>
            </a:pPr>
            <a:endParaRPr lang="en-US" altLang="en-US" sz="2200" dirty="0"/>
          </a:p>
        </p:txBody>
      </p:sp>
      <p:cxnSp>
        <p:nvCxnSpPr>
          <p:cNvPr id="6" name="Straight Arrow Connector 5">
            <a:extLst>
              <a:ext uri="{FF2B5EF4-FFF2-40B4-BE49-F238E27FC236}">
                <a16:creationId xmlns:a16="http://schemas.microsoft.com/office/drawing/2014/main" id="{EDCCFA67-53E4-4813-A513-276AB3EA15A9}"/>
              </a:ext>
            </a:extLst>
          </p:cNvPr>
          <p:cNvCxnSpPr/>
          <p:nvPr/>
        </p:nvCxnSpPr>
        <p:spPr bwMode="auto">
          <a:xfrm>
            <a:off x="8686800" y="990600"/>
            <a:ext cx="0" cy="381000"/>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36C7996E-F39D-41C9-B1E5-461331B39FB1}"/>
              </a:ext>
            </a:extLst>
          </p:cNvPr>
          <p:cNvCxnSpPr>
            <a:cxnSpLocks/>
          </p:cNvCxnSpPr>
          <p:nvPr/>
        </p:nvCxnSpPr>
        <p:spPr bwMode="auto">
          <a:xfrm>
            <a:off x="8686800" y="2971800"/>
            <a:ext cx="0" cy="1143000"/>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244A877C-6883-40A2-9CB7-3F95AFE32386}"/>
              </a:ext>
            </a:extLst>
          </p:cNvPr>
          <p:cNvCxnSpPr>
            <a:cxnSpLocks/>
          </p:cNvCxnSpPr>
          <p:nvPr/>
        </p:nvCxnSpPr>
        <p:spPr bwMode="auto">
          <a:xfrm>
            <a:off x="8686800" y="4572000"/>
            <a:ext cx="0" cy="457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5305" name="TextBox 12">
            <a:extLst>
              <a:ext uri="{FF2B5EF4-FFF2-40B4-BE49-F238E27FC236}">
                <a16:creationId xmlns:a16="http://schemas.microsoft.com/office/drawing/2014/main" id="{34222C8D-DD05-4DC7-A22E-4BFF66C7727C}"/>
              </a:ext>
            </a:extLst>
          </p:cNvPr>
          <p:cNvSpPr txBox="1">
            <a:spLocks noChangeArrowheads="1"/>
          </p:cNvSpPr>
          <p:nvPr/>
        </p:nvSpPr>
        <p:spPr bwMode="auto">
          <a:xfrm>
            <a:off x="4800600" y="2209800"/>
            <a:ext cx="22129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Font typeface="Arial" panose="020B0604020202020204" pitchFamily="34" charset="0"/>
              <a:buNone/>
            </a:pPr>
            <a:r>
              <a:rPr lang="en-US" altLang="en-US"/>
              <a:t>Events Outside</a:t>
            </a:r>
          </a:p>
          <a:p>
            <a:pPr>
              <a:spcBef>
                <a:spcPct val="20000"/>
              </a:spcBef>
              <a:buFont typeface="Arial" panose="020B0604020202020204" pitchFamily="34" charset="0"/>
              <a:buNone/>
            </a:pPr>
            <a:r>
              <a:rPr lang="en-US" altLang="en-US"/>
              <a:t>Behaviour of Other</a:t>
            </a:r>
          </a:p>
        </p:txBody>
      </p:sp>
      <p:cxnSp>
        <p:nvCxnSpPr>
          <p:cNvPr id="14" name="Straight Arrow Connector 13">
            <a:extLst>
              <a:ext uri="{FF2B5EF4-FFF2-40B4-BE49-F238E27FC236}">
                <a16:creationId xmlns:a16="http://schemas.microsoft.com/office/drawing/2014/main" id="{AA103283-82B2-4D26-B4C8-50FB3A4C96E5}"/>
              </a:ext>
            </a:extLst>
          </p:cNvPr>
          <p:cNvCxnSpPr>
            <a:cxnSpLocks/>
          </p:cNvCxnSpPr>
          <p:nvPr/>
        </p:nvCxnSpPr>
        <p:spPr bwMode="auto">
          <a:xfrm flipV="1">
            <a:off x="6705600" y="1741488"/>
            <a:ext cx="1143000" cy="6524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5307" name="TextBox 20">
            <a:extLst>
              <a:ext uri="{FF2B5EF4-FFF2-40B4-BE49-F238E27FC236}">
                <a16:creationId xmlns:a16="http://schemas.microsoft.com/office/drawing/2014/main" id="{7611D372-7E43-4FB7-9139-A0D08C52E739}"/>
              </a:ext>
            </a:extLst>
          </p:cNvPr>
          <p:cNvSpPr txBox="1">
            <a:spLocks noChangeArrowheads="1"/>
          </p:cNvSpPr>
          <p:nvPr/>
        </p:nvSpPr>
        <p:spPr bwMode="auto">
          <a:xfrm>
            <a:off x="4800600" y="1371600"/>
            <a:ext cx="2212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Font typeface="Arial" panose="020B0604020202020204" pitchFamily="34" charset="0"/>
              <a:buNone/>
            </a:pPr>
            <a:r>
              <a:rPr lang="en-US" altLang="en-US"/>
              <a:t>Assumptions</a:t>
            </a:r>
          </a:p>
        </p:txBody>
      </p:sp>
      <p:cxnSp>
        <p:nvCxnSpPr>
          <p:cNvPr id="22" name="Straight Arrow Connector 21">
            <a:extLst>
              <a:ext uri="{FF2B5EF4-FFF2-40B4-BE49-F238E27FC236}">
                <a16:creationId xmlns:a16="http://schemas.microsoft.com/office/drawing/2014/main" id="{F9D90A72-62D7-40BC-8070-AD58C7603182}"/>
              </a:ext>
            </a:extLst>
          </p:cNvPr>
          <p:cNvCxnSpPr>
            <a:cxnSpLocks/>
          </p:cNvCxnSpPr>
          <p:nvPr/>
        </p:nvCxnSpPr>
        <p:spPr bwMode="auto">
          <a:xfrm>
            <a:off x="6324600" y="1555750"/>
            <a:ext cx="1524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6E5695BB-8CF2-417A-B025-D4EC25AA66E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 1:</a:t>
            </a:r>
          </a:p>
        </p:txBody>
      </p:sp>
      <p:sp>
        <p:nvSpPr>
          <p:cNvPr id="56323" name="Text Placeholder 2">
            <a:extLst>
              <a:ext uri="{FF2B5EF4-FFF2-40B4-BE49-F238E27FC236}">
                <a16:creationId xmlns:a16="http://schemas.microsoft.com/office/drawing/2014/main" id="{BA964A89-E07E-4192-B9C2-853BDCA9C686}"/>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altLang="en-US"/>
              <a:t>Does everybody really have the right intention?</a:t>
            </a:r>
          </a:p>
          <a:p>
            <a:pPr marL="0" indent="0">
              <a:buFont typeface="Symbol" pitchFamily="18" charset="2"/>
              <a:buNone/>
            </a:pPr>
            <a:endParaRPr altLang="en-US"/>
          </a:p>
          <a:p>
            <a:pPr marL="0" indent="0">
              <a:buFont typeface="Symbol" pitchFamily="18" charset="2"/>
              <a:buNone/>
            </a:pPr>
            <a:r>
              <a:rPr altLang="en-US"/>
              <a:t>There are corrupt people… thieves… terrorists… in the society</a:t>
            </a:r>
          </a:p>
          <a:p>
            <a:pPr marL="0" indent="0">
              <a:buFont typeface="Symbol" pitchFamily="18" charset="2"/>
              <a:buNone/>
            </a:pPr>
            <a:r>
              <a:rPr altLang="en-US"/>
              <a:t>How can we say that their intention is pure?</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1">
            <a:extLst>
              <a:ext uri="{FF2B5EF4-FFF2-40B4-BE49-F238E27FC236}">
                <a16:creationId xmlns:a16="http://schemas.microsoft.com/office/drawing/2014/main" id="{285BECE5-3733-43AE-8DE3-1765F8431651}"/>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b="1"/>
              <a:t>1. Intention </a:t>
            </a:r>
          </a:p>
          <a:p>
            <a:pPr marL="0" indent="0">
              <a:buFont typeface="Arial" panose="020B0604020202020204" pitchFamily="34" charset="0"/>
              <a:buNone/>
            </a:pPr>
            <a:r>
              <a:rPr lang="en-US" altLang="en-US"/>
              <a:t>= natural acceptance</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My intention</a:t>
            </a:r>
          </a:p>
          <a:p>
            <a:pPr marL="228600" lvl="1" indent="0">
              <a:buFont typeface="Arial" panose="020B0604020202020204" pitchFamily="34" charset="0"/>
              <a:buNone/>
            </a:pPr>
            <a:r>
              <a:rPr lang="en-US" altLang="en-US"/>
              <a:t>I intend to make myself happy</a:t>
            </a:r>
          </a:p>
          <a:p>
            <a:pPr marL="228600" lvl="1" indent="0">
              <a:buFont typeface="Arial" panose="020B0604020202020204" pitchFamily="34" charset="0"/>
              <a:buNone/>
            </a:pPr>
            <a:r>
              <a:rPr lang="en-US" altLang="en-US"/>
              <a:t>I intend to make the other happy</a:t>
            </a:r>
            <a:endParaRPr lang="en-US" altLang="en-US" sz="800"/>
          </a:p>
          <a:p>
            <a:pPr marL="0" indent="0">
              <a:buFont typeface="Arial" panose="020B0604020202020204" pitchFamily="34" charset="0"/>
              <a:buNone/>
            </a:pPr>
            <a:endParaRPr lang="en-US" altLang="en-US"/>
          </a:p>
          <a:p>
            <a:pPr marL="0" indent="0">
              <a:buFont typeface="Arial" panose="020B0604020202020204" pitchFamily="34" charset="0"/>
              <a:buNone/>
            </a:pPr>
            <a:r>
              <a:rPr lang="en-IN" altLang="en-US"/>
              <a:t>The intention of the other</a:t>
            </a:r>
          </a:p>
          <a:p>
            <a:pPr marL="228600" lvl="1" indent="0">
              <a:buFont typeface="Arial" panose="020B0604020202020204" pitchFamily="34" charset="0"/>
              <a:buNone/>
            </a:pPr>
            <a:r>
              <a:rPr lang="en-IN" altLang="en-US"/>
              <a:t>The other intends to make himself/herself happy</a:t>
            </a:r>
          </a:p>
          <a:p>
            <a:pPr marL="228600" lvl="1" indent="0">
              <a:buFont typeface="Arial" panose="020B0604020202020204" pitchFamily="34" charset="0"/>
              <a:buNone/>
            </a:pPr>
            <a:r>
              <a:rPr lang="en-IN" altLang="en-US"/>
              <a:t>The other intends to make me happy</a:t>
            </a:r>
          </a:p>
        </p:txBody>
      </p:sp>
      <p:sp>
        <p:nvSpPr>
          <p:cNvPr id="3" name="Content Placeholder 2">
            <a:extLst>
              <a:ext uri="{FF2B5EF4-FFF2-40B4-BE49-F238E27FC236}">
                <a16:creationId xmlns:a16="http://schemas.microsoft.com/office/drawing/2014/main" id="{D8FF1B48-24F6-460B-AE9F-8345BDD8DC6A}"/>
              </a:ext>
            </a:extLst>
          </p:cNvPr>
          <p:cNvSpPr>
            <a:spLocks noGrp="1"/>
          </p:cNvSpPr>
          <p:nvPr>
            <p:ph sz="half" idx="2"/>
          </p:nvPr>
        </p:nvSpPr>
        <p:spPr>
          <a:xfrm>
            <a:off x="6210300" y="609600"/>
            <a:ext cx="5981700" cy="5943600"/>
          </a:xfrm>
        </p:spPr>
        <p:txBody>
          <a:bodyPr/>
          <a:lstStyle/>
          <a:p>
            <a:pPr marL="0" indent="0">
              <a:buFont typeface="Arial" panose="020B0604020202020204" pitchFamily="34" charset="0"/>
              <a:buNone/>
              <a:defRPr/>
            </a:pPr>
            <a:r>
              <a:rPr lang="en-US" altLang="en-US" b="1" dirty="0"/>
              <a:t>2. Competence</a:t>
            </a:r>
          </a:p>
          <a:p>
            <a:pPr marL="0" indent="0">
              <a:buFont typeface="Arial" panose="020B0604020202020204" pitchFamily="34" charset="0"/>
              <a:buNone/>
              <a:defRPr/>
            </a:pPr>
            <a:r>
              <a:rPr lang="en-US" altLang="en-US" dirty="0"/>
              <a:t>The other may have wrong preconditioning about happiness, </a:t>
            </a:r>
          </a:p>
          <a:p>
            <a:pPr marL="228600" lvl="1" indent="0">
              <a:buFont typeface="Arial" panose="020B0604020202020204" pitchFamily="34" charset="0"/>
              <a:buNone/>
              <a:defRPr/>
            </a:pPr>
            <a:r>
              <a:rPr lang="en-US" altLang="en-US" dirty="0"/>
              <a:t>e.g.,</a:t>
            </a:r>
          </a:p>
          <a:p>
            <a:pPr lvl="1">
              <a:defRPr/>
            </a:pPr>
            <a:r>
              <a:rPr lang="en-US" altLang="en-US" dirty="0">
                <a:solidFill>
                  <a:srgbClr val="FF0000"/>
                </a:solidFill>
              </a:rPr>
              <a:t>Happiness = accumulation of physical facility</a:t>
            </a:r>
          </a:p>
          <a:p>
            <a:pPr lvl="1">
              <a:defRPr/>
            </a:pPr>
            <a:r>
              <a:rPr lang="en-US" altLang="en-US" dirty="0">
                <a:solidFill>
                  <a:srgbClr val="FF0000"/>
                </a:solidFill>
              </a:rPr>
              <a:t>Money is everything</a:t>
            </a:r>
          </a:p>
          <a:p>
            <a:pPr marL="0" indent="0">
              <a:buFont typeface="Arial" panose="020B0604020202020204" pitchFamily="34" charset="0"/>
              <a:buNone/>
              <a:defRPr/>
            </a:pPr>
            <a:endParaRPr lang="en-US" altLang="en-US" sz="1000" dirty="0"/>
          </a:p>
          <a:p>
            <a:pPr marL="0" indent="0">
              <a:buFont typeface="Arial" panose="020B0604020202020204" pitchFamily="34" charset="0"/>
              <a:buNone/>
              <a:defRPr/>
            </a:pPr>
            <a:r>
              <a:rPr lang="en-US" altLang="en-US" dirty="0"/>
              <a:t>With such preconditioning driving the imagination (i.e., desire, thought, expectation), it may well be that</a:t>
            </a:r>
          </a:p>
          <a:p>
            <a:pPr lvl="1">
              <a:defRPr/>
            </a:pPr>
            <a:r>
              <a:rPr lang="en-US" altLang="en-US" dirty="0"/>
              <a:t>Desire    = </a:t>
            </a:r>
            <a:r>
              <a:rPr lang="en-US" altLang="en-US" i="1" dirty="0">
                <a:solidFill>
                  <a:srgbClr val="FF0000"/>
                </a:solidFill>
              </a:rPr>
              <a:t>“I want to be rich”, feeling of willingness to exploit</a:t>
            </a:r>
          </a:p>
          <a:p>
            <a:pPr lvl="1">
              <a:defRPr/>
            </a:pPr>
            <a:r>
              <a:rPr lang="en-US" altLang="en-US" dirty="0"/>
              <a:t>Thought = </a:t>
            </a:r>
            <a:r>
              <a:rPr lang="en-US" altLang="en-US" i="1" dirty="0">
                <a:solidFill>
                  <a:srgbClr val="FF0000"/>
                </a:solidFill>
              </a:rPr>
              <a:t>“it is easier to get rich by stealing”</a:t>
            </a:r>
          </a:p>
          <a:p>
            <a:pPr marL="0" indent="0">
              <a:buFont typeface="Arial" panose="020B0604020202020204" pitchFamily="34" charset="0"/>
              <a:buNone/>
              <a:defRPr/>
            </a:pPr>
            <a:endParaRPr lang="en-US" altLang="en-US" i="1" dirty="0">
              <a:solidFill>
                <a:srgbClr val="FF0000"/>
              </a:solidFill>
            </a:endParaRPr>
          </a:p>
        </p:txBody>
      </p:sp>
      <p:sp>
        <p:nvSpPr>
          <p:cNvPr id="57348" name="Title 3">
            <a:extLst>
              <a:ext uri="{FF2B5EF4-FFF2-40B4-BE49-F238E27FC236}">
                <a16:creationId xmlns:a16="http://schemas.microsoft.com/office/drawing/2014/main" id="{2AE92243-6F35-4DEF-AC13-782449133647}"/>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Response </a:t>
            </a:r>
            <a:r>
              <a:rPr lang="en-US" altLang="en-US" sz="2000"/>
              <a:t>(during Intro FDP)</a:t>
            </a:r>
            <a:endParaRPr lang="en-IN" altLang="en-US"/>
          </a:p>
        </p:txBody>
      </p:sp>
      <p:cxnSp>
        <p:nvCxnSpPr>
          <p:cNvPr id="5" name="Straight Connector 4">
            <a:extLst>
              <a:ext uri="{FF2B5EF4-FFF2-40B4-BE49-F238E27FC236}">
                <a16:creationId xmlns:a16="http://schemas.microsoft.com/office/drawing/2014/main" id="{BF72EBE6-E579-4772-B48E-1C9E0FE6E06A}"/>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0862694-C962-47C1-8F02-8DFD33152409}"/>
              </a:ext>
            </a:extLst>
          </p:cNvPr>
          <p:cNvSpPr/>
          <p:nvPr/>
        </p:nvSpPr>
        <p:spPr>
          <a:xfrm>
            <a:off x="76200" y="5619750"/>
            <a:ext cx="12039600" cy="933450"/>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en-US" dirty="0">
                <a:latin typeface="Arial" panose="020B0604020202020204" pitchFamily="34" charset="0"/>
                <a:cs typeface="Arial" panose="020B0604020202020204" pitchFamily="34" charset="0"/>
              </a:rPr>
              <a:t>Check</a:t>
            </a:r>
          </a:p>
          <a:p>
            <a:pPr lvl="1">
              <a:defRPr/>
            </a:pPr>
            <a:r>
              <a:rPr lang="en-US" dirty="0">
                <a:latin typeface="Arial" panose="020B0604020202020204" pitchFamily="34" charset="0"/>
                <a:cs typeface="Arial" panose="020B0604020202020204" pitchFamily="34" charset="0"/>
              </a:rPr>
              <a:t>Do you ever intend to be angry?	</a:t>
            </a:r>
            <a:r>
              <a:rPr lang="en-US" dirty="0">
                <a:latin typeface="Arial" panose="020B0604020202020204" pitchFamily="34" charset="0"/>
                <a:cs typeface="Arial" panose="020B0604020202020204" pitchFamily="34" charset="0"/>
                <a:sym typeface="Wingdings" panose="05000000000000000000" pitchFamily="2" charset="2"/>
              </a:rPr>
              <a:t> Intention</a:t>
            </a:r>
            <a:endParaRPr lang="en-US" dirty="0">
              <a:latin typeface="Arial" panose="020B0604020202020204" pitchFamily="34" charset="0"/>
              <a:cs typeface="Arial" panose="020B0604020202020204" pitchFamily="34" charset="0"/>
            </a:endParaRPr>
          </a:p>
          <a:p>
            <a:pPr lvl="1">
              <a:defRPr/>
            </a:pPr>
            <a:r>
              <a:rPr lang="en-US" dirty="0">
                <a:latin typeface="Arial" panose="020B0604020202020204" pitchFamily="34" charset="0"/>
                <a:cs typeface="Arial" panose="020B0604020202020204" pitchFamily="34" charset="0"/>
              </a:rPr>
              <a:t>Do you sometimes become angry?	</a:t>
            </a:r>
            <a:r>
              <a:rPr lang="en-US" dirty="0">
                <a:latin typeface="Arial" panose="020B0604020202020204" pitchFamily="34" charset="0"/>
                <a:cs typeface="Arial" panose="020B0604020202020204" pitchFamily="34" charset="0"/>
                <a:sym typeface="Wingdings" panose="05000000000000000000" pitchFamily="2" charset="2"/>
              </a:rPr>
              <a:t> Competence</a:t>
            </a:r>
            <a:endParaRPr lang="en-IN"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1">
            <a:extLst>
              <a:ext uri="{FF2B5EF4-FFF2-40B4-BE49-F238E27FC236}">
                <a16:creationId xmlns:a16="http://schemas.microsoft.com/office/drawing/2014/main" id="{3B9FC93E-145F-4B81-BA90-CC6F84628514}"/>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b="1"/>
              <a:t>3. Analysis</a:t>
            </a:r>
          </a:p>
          <a:p>
            <a:pPr lvl="1"/>
            <a:r>
              <a:rPr lang="en-US" altLang="en-US"/>
              <a:t>How did he/she get to this state?</a:t>
            </a:r>
          </a:p>
          <a:p>
            <a:pPr lvl="1"/>
            <a:r>
              <a:rPr lang="en-US" altLang="en-US"/>
              <a:t>Human education was not available in the family, society</a:t>
            </a:r>
          </a:p>
          <a:p>
            <a:pPr lvl="1"/>
            <a:r>
              <a:rPr lang="en-US" altLang="en-US"/>
              <a:t>The society also seemed focused on happiness from outside, putting peer pressure to be rich</a:t>
            </a:r>
          </a:p>
          <a:p>
            <a:pPr marL="0" indent="0">
              <a:buFont typeface="Arial" panose="020B0604020202020204" pitchFamily="34" charset="0"/>
              <a:buNone/>
            </a:pPr>
            <a:endParaRPr lang="en-US" altLang="en-US" b="1"/>
          </a:p>
        </p:txBody>
      </p:sp>
      <p:sp>
        <p:nvSpPr>
          <p:cNvPr id="58371" name="Content Placeholder 2">
            <a:extLst>
              <a:ext uri="{FF2B5EF4-FFF2-40B4-BE49-F238E27FC236}">
                <a16:creationId xmlns:a16="http://schemas.microsoft.com/office/drawing/2014/main" id="{11E13A41-C3C3-43AB-ABF2-5EABF1E40BD1}"/>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b="1"/>
              <a:t>4. My Role</a:t>
            </a:r>
          </a:p>
          <a:p>
            <a:pPr marL="228600" lvl="1" indent="0">
              <a:buFont typeface="Arial" panose="020B0604020202020204" pitchFamily="34" charset="0"/>
              <a:buNone/>
            </a:pPr>
            <a:r>
              <a:rPr lang="en-US" altLang="en-US" u="sng"/>
              <a:t>With such individuals</a:t>
            </a:r>
          </a:p>
          <a:p>
            <a:pPr lvl="2">
              <a:buFontTx/>
              <a:buChar char="-"/>
            </a:pPr>
            <a:r>
              <a:rPr lang="en-US" altLang="en-US"/>
              <a:t>Make a program based on mutual competence</a:t>
            </a:r>
          </a:p>
          <a:p>
            <a:pPr lvl="2">
              <a:buFontTx/>
              <a:buChar char="-"/>
            </a:pPr>
            <a:r>
              <a:rPr lang="en-US" altLang="en-US"/>
              <a:t>Restrain them, and provide a conducive env.</a:t>
            </a:r>
          </a:p>
          <a:p>
            <a:pPr lvl="2">
              <a:buFontTx/>
              <a:buChar char="-"/>
            </a:pPr>
            <a:r>
              <a:rPr lang="en-US" altLang="en-US"/>
              <a:t>Facilitate their self-development, ensure human education for them</a:t>
            </a:r>
          </a:p>
          <a:p>
            <a:pPr marL="228600" lvl="1" indent="0">
              <a:buFont typeface="Arial" panose="020B0604020202020204" pitchFamily="34" charset="0"/>
              <a:buNone/>
            </a:pPr>
            <a:r>
              <a:rPr lang="en-US" altLang="en-US" u="sng"/>
              <a:t>In the Society</a:t>
            </a:r>
          </a:p>
          <a:p>
            <a:pPr lvl="2">
              <a:buFontTx/>
              <a:buChar char="-"/>
            </a:pPr>
            <a:r>
              <a:rPr lang="en-US" altLang="en-US"/>
              <a:t>Ensure human education for next generation</a:t>
            </a:r>
          </a:p>
        </p:txBody>
      </p:sp>
      <p:sp>
        <p:nvSpPr>
          <p:cNvPr id="58372" name="Title 3">
            <a:extLst>
              <a:ext uri="{FF2B5EF4-FFF2-40B4-BE49-F238E27FC236}">
                <a16:creationId xmlns:a16="http://schemas.microsoft.com/office/drawing/2014/main" id="{D9BD52A7-C779-4289-80E3-F6C3A5C226B4}"/>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Additional Response</a:t>
            </a:r>
            <a:r>
              <a:rPr lang="en-US" altLang="en-US" sz="2000"/>
              <a:t> (during UHV-II FDP, since family, society has been discussed in Intro FDP)</a:t>
            </a:r>
            <a:endParaRPr lang="en-IN" altLang="en-US"/>
          </a:p>
        </p:txBody>
      </p:sp>
      <p:cxnSp>
        <p:nvCxnSpPr>
          <p:cNvPr id="5" name="Straight Connector 4">
            <a:extLst>
              <a:ext uri="{FF2B5EF4-FFF2-40B4-BE49-F238E27FC236}">
                <a16:creationId xmlns:a16="http://schemas.microsoft.com/office/drawing/2014/main" id="{C4E3F432-F10E-4D3E-9461-1DD61383518D}"/>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Placeholder 2">
            <a:extLst>
              <a:ext uri="{FF2B5EF4-FFF2-40B4-BE49-F238E27FC236}">
                <a16:creationId xmlns:a16="http://schemas.microsoft.com/office/drawing/2014/main" id="{C0E8594F-829A-4472-845B-19429E54A760}"/>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Does everybody really have the right intention – they could be corrupt people… thieves… terrorists…</a:t>
            </a:r>
          </a:p>
        </p:txBody>
      </p:sp>
      <p:sp>
        <p:nvSpPr>
          <p:cNvPr id="59395" name="Content Placeholder 1">
            <a:extLst>
              <a:ext uri="{FF2B5EF4-FFF2-40B4-BE49-F238E27FC236}">
                <a16:creationId xmlns:a16="http://schemas.microsoft.com/office/drawing/2014/main" id="{D56E0F98-382B-4C0D-8B76-371FF185053E}"/>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t> Intention has to with natural acceptance, and we can see that every human being has same natural acceptance, hence, right intention. However, their competence may be different i.e. their desire, thought, expectation may be different. For example, one may have desire to fulfill others while the other may have desire for exploiting other (at that level they could be corrupt people… thieves… terrorists). So, at the level of desires, there may be difference. What we are saying is that we have to have trust on intention but, when it comes to making a program with him, we evaluate our mutual competence and decide for the program on the basis of it.</a:t>
            </a:r>
            <a:endParaRPr lang="en-IN" altLang="en-US"/>
          </a:p>
        </p:txBody>
      </p:sp>
      <p:sp>
        <p:nvSpPr>
          <p:cNvPr id="59396" name="Title 1">
            <a:extLst>
              <a:ext uri="{FF2B5EF4-FFF2-40B4-BE49-F238E27FC236}">
                <a16:creationId xmlns:a16="http://schemas.microsoft.com/office/drawing/2014/main" id="{F758174E-CCB0-4BD6-A332-D80E34B1BFF5}"/>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 1:	Intention				Response</a:t>
            </a:r>
          </a:p>
        </p:txBody>
      </p:sp>
      <p:cxnSp>
        <p:nvCxnSpPr>
          <p:cNvPr id="5" name="Straight Connector 4">
            <a:extLst>
              <a:ext uri="{FF2B5EF4-FFF2-40B4-BE49-F238E27FC236}">
                <a16:creationId xmlns:a16="http://schemas.microsoft.com/office/drawing/2014/main" id="{CF47477D-706C-4272-93CF-3B0E41BF8095}"/>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4">
            <a:extLst>
              <a:ext uri="{FF2B5EF4-FFF2-40B4-BE49-F238E27FC236}">
                <a16:creationId xmlns:a16="http://schemas.microsoft.com/office/drawing/2014/main" id="{622AA5C2-4C5A-4EDA-A126-14BE72DFA329}"/>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 2:</a:t>
            </a:r>
            <a:endParaRPr lang="en-IN" altLang="en-US"/>
          </a:p>
        </p:txBody>
      </p:sp>
      <p:sp>
        <p:nvSpPr>
          <p:cNvPr id="60419" name="Text Placeholder 5">
            <a:extLst>
              <a:ext uri="{FF2B5EF4-FFF2-40B4-BE49-F238E27FC236}">
                <a16:creationId xmlns:a16="http://schemas.microsoft.com/office/drawing/2014/main" id="{D1B7DB53-2280-4A0F-B73B-28325EA46CA9}"/>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altLang="en-US"/>
              <a:t>How can we trust everybody, even people we have never met? </a:t>
            </a:r>
          </a:p>
          <a:p>
            <a:pPr marL="0" indent="0">
              <a:buFont typeface="Symbol" pitchFamily="18" charset="2"/>
              <a:buNone/>
            </a:pPr>
            <a:endParaRPr altLang="en-US"/>
          </a:p>
          <a:p>
            <a:pPr marL="0" indent="0">
              <a:buFont typeface="Symbol" pitchFamily="18" charset="2"/>
              <a:buNone/>
            </a:pPr>
            <a:r>
              <a:rPr altLang="en-US"/>
              <a:t>Isn’t it blindly trusting everyone?</a:t>
            </a:r>
          </a:p>
          <a:p>
            <a:pPr marL="0" indent="0">
              <a:buFont typeface="Symbol" pitchFamily="18" charset="2"/>
              <a:buNone/>
            </a:pPr>
            <a:endParaRPr lang="en-I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A0145EE-B8D0-445B-955E-69EFCAFA9D3F}"/>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the Family</a:t>
            </a:r>
            <a:endParaRPr lang="en-GB" altLang="en-US"/>
          </a:p>
        </p:txBody>
      </p:sp>
      <p:sp>
        <p:nvSpPr>
          <p:cNvPr id="18435" name="Text Placeholder 2">
            <a:extLst>
              <a:ext uri="{FF2B5EF4-FFF2-40B4-BE49-F238E27FC236}">
                <a16:creationId xmlns:a16="http://schemas.microsoft.com/office/drawing/2014/main" id="{BBDDD47C-D00A-4C40-9CC2-EAA207DA95F6}"/>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Calibri" panose="020F0502020204030204" pitchFamily="34" charset="0"/>
              <a:buAutoNum type="arabicPeriod"/>
            </a:pPr>
            <a:r>
              <a:rPr lang="en-GB" altLang="en-US" dirty="0"/>
              <a:t>Relationship is – between one self (I</a:t>
            </a:r>
            <a:r>
              <a:rPr lang="en-GB" altLang="en-US" baseline="-25000" dirty="0"/>
              <a:t>1</a:t>
            </a:r>
            <a:r>
              <a:rPr lang="en-GB" altLang="en-US" dirty="0"/>
              <a:t>) and another self (I</a:t>
            </a:r>
            <a:r>
              <a:rPr lang="en-GB" altLang="en-US" baseline="-25000" dirty="0"/>
              <a:t>2</a:t>
            </a:r>
            <a:r>
              <a:rPr lang="en-GB" altLang="en-US" dirty="0"/>
              <a:t>)</a:t>
            </a:r>
          </a:p>
          <a:p>
            <a:pPr marL="457200" indent="-457200">
              <a:buFont typeface="Calibri" panose="020F0502020204030204" pitchFamily="34" charset="0"/>
              <a:buAutoNum type="arabicPeriod"/>
            </a:pPr>
            <a:r>
              <a:rPr lang="en-GB" altLang="en-US" dirty="0"/>
              <a:t>There are feelings in relationship – in one self (I</a:t>
            </a:r>
            <a:r>
              <a:rPr lang="en-GB" altLang="en-US" baseline="-25000" dirty="0"/>
              <a:t>1</a:t>
            </a:r>
            <a:r>
              <a:rPr lang="en-GB" altLang="en-US" dirty="0"/>
              <a:t>) for the other self (I</a:t>
            </a:r>
            <a:r>
              <a:rPr lang="en-GB" altLang="en-US" baseline="-25000" dirty="0"/>
              <a:t>2</a:t>
            </a:r>
            <a:r>
              <a:rPr lang="en-GB" altLang="en-US" dirty="0"/>
              <a:t>)</a:t>
            </a:r>
          </a:p>
          <a:p>
            <a:pPr marL="457200" indent="-457200">
              <a:buFont typeface="Calibri" panose="020F0502020204030204" pitchFamily="34" charset="0"/>
              <a:buAutoNum type="arabicPeriod"/>
            </a:pPr>
            <a:r>
              <a:rPr lang="en-GB" altLang="en-US" dirty="0"/>
              <a:t>These feelings can be recognized – they are definite (9 Feelings)</a:t>
            </a:r>
          </a:p>
          <a:p>
            <a:pPr marL="457200" indent="-457200">
              <a:buFont typeface="Calibri" panose="020F0502020204030204" pitchFamily="34" charset="0"/>
              <a:buAutoNum type="arabicPeriod"/>
            </a:pPr>
            <a:r>
              <a:rPr lang="en-GB" altLang="en-US" dirty="0"/>
              <a:t>Their fulfilment, evaluation leads to mutual happiness</a:t>
            </a:r>
          </a:p>
          <a:p>
            <a:pPr marL="457200" indent="-457200">
              <a:buFont typeface="Symbol" pitchFamily="18" charset="2"/>
              <a:buNone/>
            </a:pPr>
            <a:endParaRPr altLang="en-US" dirty="0"/>
          </a:p>
          <a:p>
            <a:pPr marL="457200" indent="-457200">
              <a:buFont typeface="Symbol" pitchFamily="18" charset="2"/>
              <a:buNone/>
            </a:pPr>
            <a:r>
              <a:rPr altLang="en-US" dirty="0"/>
              <a:t>Feelings in relationship:</a:t>
            </a:r>
          </a:p>
          <a:p>
            <a:pPr marL="457200" indent="-457200">
              <a:buFont typeface="Symbol" pitchFamily="18" charset="2"/>
              <a:buNone/>
            </a:pPr>
            <a:endParaRPr altLang="en-US" dirty="0"/>
          </a:p>
          <a:p>
            <a:pPr marL="457200" indent="-457200">
              <a:buFont typeface="Symbol" pitchFamily="18" charset="2"/>
              <a:buNone/>
            </a:pPr>
            <a:endParaRPr altLang="en-US" dirty="0"/>
          </a:p>
          <a:p>
            <a:pPr marL="457200" indent="-457200">
              <a:buFont typeface="Symbol" pitchFamily="18" charset="2"/>
              <a:buNone/>
            </a:pPr>
            <a:endParaRPr altLang="en-US" dirty="0"/>
          </a:p>
          <a:p>
            <a:pPr marL="457200" indent="-457200">
              <a:buFont typeface="Symbol" pitchFamily="18" charset="2"/>
              <a:buNone/>
            </a:pPr>
            <a:endParaRPr altLang="en-US" dirty="0"/>
          </a:p>
          <a:p>
            <a:pPr marL="457200" indent="-457200">
              <a:buFont typeface="Symbol" pitchFamily="18" charset="2"/>
              <a:buNone/>
            </a:pPr>
            <a:endParaRPr altLang="en-US" dirty="0"/>
          </a:p>
          <a:p>
            <a:pPr marL="457200" indent="-457200">
              <a:buFont typeface="Symbol" pitchFamily="18" charset="2"/>
              <a:buNone/>
            </a:pPr>
            <a:endParaRPr lang="en-US" altLang="en-US" dirty="0"/>
          </a:p>
        </p:txBody>
      </p:sp>
      <p:grpSp>
        <p:nvGrpSpPr>
          <p:cNvPr id="18436" name="Group 6">
            <a:extLst>
              <a:ext uri="{FF2B5EF4-FFF2-40B4-BE49-F238E27FC236}">
                <a16:creationId xmlns:a16="http://schemas.microsoft.com/office/drawing/2014/main" id="{8415738E-ACBF-4263-B08A-AA7B021DB8B1}"/>
              </a:ext>
            </a:extLst>
          </p:cNvPr>
          <p:cNvGrpSpPr>
            <a:grpSpLocks/>
          </p:cNvGrpSpPr>
          <p:nvPr/>
        </p:nvGrpSpPr>
        <p:grpSpPr bwMode="auto">
          <a:xfrm>
            <a:off x="228600" y="3048000"/>
            <a:ext cx="7210425" cy="2138363"/>
            <a:chOff x="381000" y="3195232"/>
            <a:chExt cx="7210647" cy="2138768"/>
          </a:xfrm>
        </p:grpSpPr>
        <p:sp>
          <p:nvSpPr>
            <p:cNvPr id="18438" name="Content Placeholder 4">
              <a:extLst>
                <a:ext uri="{FF2B5EF4-FFF2-40B4-BE49-F238E27FC236}">
                  <a16:creationId xmlns:a16="http://schemas.microsoft.com/office/drawing/2014/main" id="{B32D6713-954A-442B-9A27-74BF434FE9E1}"/>
                </a:ext>
              </a:extLst>
            </p:cNvPr>
            <p:cNvSpPr txBox="1">
              <a:spLocks/>
            </p:cNvSpPr>
            <p:nvPr/>
          </p:nvSpPr>
          <p:spPr bwMode="auto">
            <a:xfrm>
              <a:off x="381000" y="3214687"/>
              <a:ext cx="41910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pPr>
              <a:r>
                <a:rPr lang="en-US" altLang="en-US" sz="2400" dirty="0">
                  <a:solidFill>
                    <a:srgbClr val="000000"/>
                  </a:solidFill>
                  <a:latin typeface="Kruti Dev 010" pitchFamily="2" charset="0"/>
                </a:rPr>
                <a:t>1- </a:t>
              </a:r>
              <a:r>
                <a:rPr lang="en-GB" altLang="en-US" sz="2000" dirty="0">
                  <a:solidFill>
                    <a:srgbClr val="000000"/>
                  </a:solidFill>
                  <a:cs typeface="Arial" panose="020B0604020202020204" pitchFamily="34" charset="0"/>
                </a:rPr>
                <a:t>Trust </a:t>
              </a:r>
              <a:r>
                <a:rPr lang="en-US" altLang="en-US" sz="2400" dirty="0" err="1">
                  <a:solidFill>
                    <a:srgbClr val="1E00AA"/>
                  </a:solidFill>
                  <a:latin typeface="Kruti Dev 010" pitchFamily="2" charset="0"/>
                </a:rPr>
                <a:t>fo”okl</a:t>
              </a:r>
              <a:r>
                <a:rPr lang="en-US" altLang="en-US" sz="2400" dirty="0">
                  <a:solidFill>
                    <a:srgbClr val="000000"/>
                  </a:solidFill>
                  <a:latin typeface="Kruti Dev 010" pitchFamily="2" charset="0"/>
                </a:rPr>
                <a:t> </a:t>
              </a:r>
              <a:r>
                <a:rPr lang="en-US" altLang="en-US" sz="1400" dirty="0">
                  <a:solidFill>
                    <a:srgbClr val="FF0000"/>
                  </a:solidFill>
                  <a:cs typeface="Arial" panose="020B0604020202020204" pitchFamily="34" charset="0"/>
                </a:rPr>
                <a:t>FOUNDATION VALUE</a:t>
              </a:r>
            </a:p>
            <a:p>
              <a:pPr>
                <a:lnSpc>
                  <a:spcPct val="80000"/>
                </a:lnSpc>
                <a:spcBef>
                  <a:spcPct val="20000"/>
                </a:spcBef>
              </a:pPr>
              <a:r>
                <a:rPr lang="en-US" altLang="en-US" sz="2000" dirty="0">
                  <a:solidFill>
                    <a:srgbClr val="000000"/>
                  </a:solidFill>
                  <a:latin typeface="Kruti Dev 010" pitchFamily="2" charset="0"/>
                </a:rPr>
                <a:t>2- </a:t>
              </a:r>
              <a:r>
                <a:rPr lang="en-GB" altLang="en-US" sz="2000" dirty="0">
                  <a:solidFill>
                    <a:srgbClr val="000000"/>
                  </a:solidFill>
                  <a:cs typeface="Arial" panose="020B0604020202020204" pitchFamily="34" charset="0"/>
                </a:rPr>
                <a:t>Respect </a:t>
              </a:r>
              <a:r>
                <a:rPr lang="en-US" altLang="en-US" sz="2400" dirty="0" err="1">
                  <a:solidFill>
                    <a:srgbClr val="1E00AA"/>
                  </a:solidFill>
                  <a:latin typeface="Kruti Dev 010" pitchFamily="2" charset="0"/>
                </a:rPr>
                <a:t>lEeku</a:t>
              </a:r>
              <a:endParaRPr lang="en-US" altLang="en-US" sz="1400" dirty="0">
                <a:solidFill>
                  <a:srgbClr val="1E00AA"/>
                </a:solidFill>
                <a:cs typeface="Arial" panose="020B0604020202020204" pitchFamily="34" charset="0"/>
              </a:endParaRPr>
            </a:p>
            <a:p>
              <a:pPr>
                <a:lnSpc>
                  <a:spcPct val="80000"/>
                </a:lnSpc>
                <a:spcBef>
                  <a:spcPct val="20000"/>
                </a:spcBef>
              </a:pPr>
              <a:r>
                <a:rPr lang="en-US" altLang="en-US" sz="2400" dirty="0">
                  <a:solidFill>
                    <a:srgbClr val="000000"/>
                  </a:solidFill>
                  <a:latin typeface="Kruti Dev 010" pitchFamily="2" charset="0"/>
                </a:rPr>
                <a:t>3- </a:t>
              </a:r>
              <a:r>
                <a:rPr lang="en-GB" altLang="en-US" sz="2000" dirty="0">
                  <a:solidFill>
                    <a:srgbClr val="000000"/>
                  </a:solidFill>
                  <a:cs typeface="Arial" panose="020B0604020202020204" pitchFamily="34" charset="0"/>
                </a:rPr>
                <a:t>Affection </a:t>
              </a:r>
              <a:r>
                <a:rPr lang="en-US" altLang="en-US" sz="2400" dirty="0" err="1">
                  <a:solidFill>
                    <a:srgbClr val="1E00AA"/>
                  </a:solidFill>
                  <a:latin typeface="Kruti Dev 010" pitchFamily="2" charset="0"/>
                </a:rPr>
                <a:t>Lusg</a:t>
              </a:r>
              <a:endParaRPr lang="en-GB" altLang="en-US" sz="2400" i="1" dirty="0">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dirty="0">
                  <a:solidFill>
                    <a:srgbClr val="000000"/>
                  </a:solidFill>
                  <a:latin typeface="Kruti Dev 010" pitchFamily="2" charset="0"/>
                </a:rPr>
                <a:t>4- </a:t>
              </a:r>
              <a:r>
                <a:rPr lang="en-GB" altLang="en-US" sz="2000" dirty="0">
                  <a:solidFill>
                    <a:srgbClr val="000000"/>
                  </a:solidFill>
                  <a:cs typeface="Arial" panose="020B0604020202020204" pitchFamily="34" charset="0"/>
                </a:rPr>
                <a:t>Care </a:t>
              </a:r>
              <a:r>
                <a:rPr lang="en-US" altLang="en-US" sz="2400" dirty="0" err="1">
                  <a:solidFill>
                    <a:srgbClr val="1E00AA"/>
                  </a:solidFill>
                  <a:latin typeface="Kruti Dev 010" pitchFamily="2" charset="0"/>
                </a:rPr>
                <a:t>eerk</a:t>
              </a:r>
              <a:endParaRPr lang="en-GB" altLang="en-US" sz="2400" i="1" dirty="0">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dirty="0">
                  <a:solidFill>
                    <a:srgbClr val="000000"/>
                  </a:solidFill>
                  <a:latin typeface="Kruti Dev 010" pitchFamily="2" charset="0"/>
                </a:rPr>
                <a:t>5-</a:t>
              </a:r>
              <a:r>
                <a:rPr lang="en-US" altLang="en-US" sz="2000" dirty="0">
                  <a:solidFill>
                    <a:srgbClr val="000000"/>
                  </a:solidFill>
                  <a:latin typeface="Kruti Dev 010" pitchFamily="2" charset="0"/>
                </a:rPr>
                <a:t> </a:t>
              </a:r>
              <a:r>
                <a:rPr lang="en-GB" altLang="en-US" sz="2000" dirty="0">
                  <a:solidFill>
                    <a:srgbClr val="000000"/>
                  </a:solidFill>
                  <a:cs typeface="Arial" panose="020B0604020202020204" pitchFamily="34" charset="0"/>
                </a:rPr>
                <a:t>Guidance</a:t>
              </a:r>
              <a:r>
                <a:rPr lang="en-GB" altLang="en-US" sz="2000" i="1" dirty="0">
                  <a:solidFill>
                    <a:srgbClr val="000000"/>
                  </a:solidFill>
                  <a:cs typeface="Arial" panose="020B0604020202020204" pitchFamily="34" charset="0"/>
                </a:rPr>
                <a:t> </a:t>
              </a:r>
              <a:r>
                <a:rPr lang="en-US" altLang="en-US" sz="2400" dirty="0" err="1">
                  <a:solidFill>
                    <a:srgbClr val="1E00AA"/>
                  </a:solidFill>
                  <a:latin typeface="Kruti Dev 010" pitchFamily="2" charset="0"/>
                </a:rPr>
                <a:t>okRlY</a:t>
              </a:r>
              <a:r>
                <a:rPr lang="en-US" altLang="en-US" sz="2400" dirty="0">
                  <a:solidFill>
                    <a:srgbClr val="1E00AA"/>
                  </a:solidFill>
                  <a:latin typeface="Kruti Dev 010" pitchFamily="2" charset="0"/>
                </a:rPr>
                <a:t>;</a:t>
              </a:r>
            </a:p>
          </p:txBody>
        </p:sp>
        <p:sp>
          <p:nvSpPr>
            <p:cNvPr id="18439" name="Content Placeholder 5">
              <a:extLst>
                <a:ext uri="{FF2B5EF4-FFF2-40B4-BE49-F238E27FC236}">
                  <a16:creationId xmlns:a16="http://schemas.microsoft.com/office/drawing/2014/main" id="{825296D5-F424-41C0-9542-C96A736BC29F}"/>
                </a:ext>
              </a:extLst>
            </p:cNvPr>
            <p:cNvSpPr txBox="1">
              <a:spLocks/>
            </p:cNvSpPr>
            <p:nvPr/>
          </p:nvSpPr>
          <p:spPr bwMode="auto">
            <a:xfrm>
              <a:off x="4038600" y="3195232"/>
              <a:ext cx="3553047"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pPr>
              <a:r>
                <a:rPr lang="en-US" altLang="en-US" sz="2800">
                  <a:solidFill>
                    <a:srgbClr val="000000"/>
                  </a:solidFill>
                  <a:latin typeface="Kruti Dev 010" pitchFamily="2" charset="0"/>
                </a:rPr>
                <a:t>6- </a:t>
              </a:r>
              <a:r>
                <a:rPr lang="en-GB" altLang="en-US" sz="2000">
                  <a:solidFill>
                    <a:srgbClr val="000000"/>
                  </a:solidFill>
                  <a:cs typeface="Arial" panose="020B0604020202020204" pitchFamily="34" charset="0"/>
                </a:rPr>
                <a:t>Reverence</a:t>
              </a:r>
              <a:r>
                <a:rPr lang="en-GB" altLang="en-US" sz="2400" i="1">
                  <a:solidFill>
                    <a:srgbClr val="000000"/>
                  </a:solidFill>
                  <a:cs typeface="Arial" panose="020B0604020202020204" pitchFamily="34" charset="0"/>
                </a:rPr>
                <a:t> </a:t>
              </a:r>
              <a:r>
                <a:rPr lang="en-US" altLang="en-US" sz="2400">
                  <a:solidFill>
                    <a:srgbClr val="1E00AA"/>
                  </a:solidFill>
                  <a:latin typeface="Kruti Dev 010" pitchFamily="2" charset="0"/>
                </a:rPr>
                <a:t>J)k</a:t>
              </a:r>
              <a:endParaRPr lang="en-GB" altLang="en-US" sz="28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7-</a:t>
              </a:r>
              <a:r>
                <a:rPr lang="en-US" altLang="en-US" sz="2000">
                  <a:solidFill>
                    <a:srgbClr val="000000"/>
                  </a:solidFill>
                  <a:latin typeface="Kruti Dev 010" pitchFamily="2" charset="0"/>
                </a:rPr>
                <a:t> </a:t>
              </a:r>
              <a:r>
                <a:rPr lang="en-GB" altLang="en-US" sz="2000">
                  <a:solidFill>
                    <a:srgbClr val="000000"/>
                  </a:solidFill>
                  <a:cs typeface="Arial" panose="020B0604020202020204" pitchFamily="34" charset="0"/>
                </a:rPr>
                <a:t>Glory</a:t>
              </a:r>
              <a:r>
                <a:rPr lang="en-GB" altLang="en-US" sz="2000" i="1">
                  <a:solidFill>
                    <a:srgbClr val="000000"/>
                  </a:solidFill>
                  <a:cs typeface="Arial" panose="020B0604020202020204" pitchFamily="34" charset="0"/>
                </a:rPr>
                <a:t> </a:t>
              </a:r>
              <a:r>
                <a:rPr lang="en-US" altLang="en-US" sz="2400">
                  <a:solidFill>
                    <a:srgbClr val="1E00AA"/>
                  </a:solidFill>
                  <a:latin typeface="Kruti Dev 010" pitchFamily="2" charset="0"/>
                </a:rPr>
                <a:t>xkSjo</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8-</a:t>
              </a:r>
              <a:r>
                <a:rPr lang="en-US" altLang="en-US" sz="2000">
                  <a:solidFill>
                    <a:srgbClr val="000000"/>
                  </a:solidFill>
                  <a:latin typeface="Kruti Dev 010" pitchFamily="2" charset="0"/>
                </a:rPr>
                <a:t> </a:t>
              </a:r>
              <a:r>
                <a:rPr lang="en-GB" altLang="en-US" sz="2000">
                  <a:solidFill>
                    <a:srgbClr val="000000"/>
                  </a:solidFill>
                  <a:cs typeface="Arial" panose="020B0604020202020204" pitchFamily="34" charset="0"/>
                </a:rPr>
                <a:t>Gratitude </a:t>
              </a:r>
              <a:r>
                <a:rPr lang="en-US" altLang="en-US" sz="2400">
                  <a:solidFill>
                    <a:srgbClr val="1E00AA"/>
                  </a:solidFill>
                  <a:latin typeface="Kruti Dev 010" pitchFamily="2" charset="0"/>
                </a:rPr>
                <a:t>—rKrk</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9-</a:t>
              </a:r>
              <a:r>
                <a:rPr lang="en-US" altLang="en-US" sz="2000">
                  <a:solidFill>
                    <a:srgbClr val="000000"/>
                  </a:solidFill>
                  <a:latin typeface="Kruti Dev 010" pitchFamily="2" charset="0"/>
                </a:rPr>
                <a:t> </a:t>
              </a:r>
              <a:r>
                <a:rPr lang="en-GB" altLang="en-US" sz="2000">
                  <a:solidFill>
                    <a:srgbClr val="000000"/>
                  </a:solidFill>
                  <a:cs typeface="Arial" panose="020B0604020202020204" pitchFamily="34" charset="0"/>
                </a:rPr>
                <a:t>Love </a:t>
              </a:r>
              <a:r>
                <a:rPr lang="en-US" altLang="en-US" sz="2400">
                  <a:solidFill>
                    <a:srgbClr val="1E00AA"/>
                  </a:solidFill>
                  <a:latin typeface="Kruti Dev 010" pitchFamily="2" charset="0"/>
                </a:rPr>
                <a:t>izse</a:t>
              </a:r>
              <a:r>
                <a:rPr lang="en-US" altLang="en-US" sz="2400">
                  <a:solidFill>
                    <a:srgbClr val="000000"/>
                  </a:solidFill>
                  <a:latin typeface="Kruti Dev 010" pitchFamily="2" charset="0"/>
                </a:rPr>
                <a:t> </a:t>
              </a:r>
              <a:r>
                <a:rPr lang="en-US" altLang="en-US" sz="1400">
                  <a:solidFill>
                    <a:srgbClr val="FF0000"/>
                  </a:solidFill>
                  <a:cs typeface="Arial" panose="020B0604020202020204" pitchFamily="34" charset="0"/>
                </a:rPr>
                <a:t>COMPLETE VALUE</a:t>
              </a:r>
              <a:endParaRPr lang="en-GB" altLang="en-US" sz="2400">
                <a:solidFill>
                  <a:srgbClr val="FF0000"/>
                </a:solidFill>
                <a:latin typeface="Kruti Dev 010" pitchFamily="2" charset="0"/>
                <a:cs typeface="Arial" panose="020B0604020202020204" pitchFamily="34" charset="0"/>
              </a:endParaRPr>
            </a:p>
          </p:txBody>
        </p:sp>
      </p:grpSp>
      <p:pic>
        <p:nvPicPr>
          <p:cNvPr id="18437" name="Picture 7">
            <a:extLst>
              <a:ext uri="{FF2B5EF4-FFF2-40B4-BE49-F238E27FC236}">
                <a16:creationId xmlns:a16="http://schemas.microsoft.com/office/drawing/2014/main" id="{3383C5AF-353D-4BCE-887D-2A035C06B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2073275"/>
            <a:ext cx="3741738"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3111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Placeholder 2">
            <a:extLst>
              <a:ext uri="{FF2B5EF4-FFF2-40B4-BE49-F238E27FC236}">
                <a16:creationId xmlns:a16="http://schemas.microsoft.com/office/drawing/2014/main" id="{9A9B2C2F-41B0-431B-844D-49F898C9F603}"/>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b="1" dirty="0"/>
              <a:t>Trust</a:t>
            </a:r>
            <a:r>
              <a:rPr lang="en-US" altLang="en-US" dirty="0"/>
              <a:t> on </a:t>
            </a:r>
            <a:r>
              <a:rPr lang="en-US" altLang="en-US" b="1" dirty="0"/>
              <a:t>Intention</a:t>
            </a:r>
          </a:p>
          <a:p>
            <a:pPr marL="0" indent="0">
              <a:buFont typeface="Arial" panose="020B0604020202020204" pitchFamily="34" charset="0"/>
              <a:buNone/>
            </a:pPr>
            <a:r>
              <a:rPr lang="en-US" altLang="en-US" dirty="0"/>
              <a:t>To be able to see that </a:t>
            </a:r>
            <a:r>
              <a:rPr lang="en-US" altLang="en-US" u="sng" dirty="0"/>
              <a:t>all human beings</a:t>
            </a:r>
            <a:r>
              <a:rPr lang="en-US" altLang="en-US" dirty="0"/>
              <a:t> intend to be happy and make others happy</a:t>
            </a:r>
          </a:p>
          <a:p>
            <a:pPr marL="0" indent="0">
              <a:buFont typeface="Arial" panose="020B0604020202020204" pitchFamily="34" charset="0"/>
              <a:buNone/>
            </a:pPr>
            <a:endParaRPr lang="en-US" altLang="en-US" b="1" dirty="0"/>
          </a:p>
          <a:p>
            <a:pPr marL="0" indent="0">
              <a:buFont typeface="Arial" panose="020B0604020202020204" pitchFamily="34" charset="0"/>
              <a:buNone/>
            </a:pPr>
            <a:r>
              <a:rPr lang="en-US" altLang="en-US" b="1" dirty="0"/>
              <a:t>Dependability</a:t>
            </a:r>
          </a:p>
          <a:p>
            <a:pPr marL="0" indent="0">
              <a:buFont typeface="Arial" panose="020B0604020202020204" pitchFamily="34" charset="0"/>
              <a:buNone/>
            </a:pPr>
            <a:r>
              <a:rPr lang="en-US" altLang="en-US" dirty="0"/>
              <a:t>= Their </a:t>
            </a:r>
            <a:r>
              <a:rPr lang="en-US" altLang="en-US" b="1" dirty="0"/>
              <a:t>competence</a:t>
            </a:r>
            <a:r>
              <a:rPr lang="en-US" altLang="en-US" dirty="0"/>
              <a:t> to fulfil our expectation</a:t>
            </a:r>
          </a:p>
          <a:p>
            <a:pPr marL="0" indent="0">
              <a:buFont typeface="Arial" panose="020B0604020202020204" pitchFamily="34" charset="0"/>
              <a:buNone/>
            </a:pPr>
            <a:r>
              <a:rPr lang="en-US" altLang="en-US" dirty="0"/>
              <a:t>e.g., I loaned her money n times and she returned it on time every time, so she is dependable</a:t>
            </a:r>
          </a:p>
          <a:p>
            <a:pPr marL="0" indent="0">
              <a:buFont typeface="Arial" panose="020B0604020202020204" pitchFamily="34" charset="0"/>
              <a:buNone/>
            </a:pPr>
            <a:r>
              <a:rPr lang="en-US" altLang="en-US" dirty="0"/>
              <a:t>e.g., He has come late to our meeting 6/10 times, so he is not very dependable</a:t>
            </a:r>
          </a:p>
        </p:txBody>
      </p:sp>
      <p:sp>
        <p:nvSpPr>
          <p:cNvPr id="57347" name="Content Placeholder 1">
            <a:extLst>
              <a:ext uri="{FF2B5EF4-FFF2-40B4-BE49-F238E27FC236}">
                <a16:creationId xmlns:a16="http://schemas.microsoft.com/office/drawing/2014/main" id="{021A09F0-29DD-406A-A4A5-BD9605436D67}"/>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b="1"/>
              <a:t>Blind Trust </a:t>
            </a:r>
          </a:p>
          <a:p>
            <a:pPr marL="0" indent="0">
              <a:buFont typeface="Arial" panose="020B0604020202020204" pitchFamily="34" charset="0"/>
              <a:buNone/>
            </a:pPr>
            <a:r>
              <a:rPr lang="en-US" altLang="en-US"/>
              <a:t>= Assuming that the other always has the competence to fulfil my expectation</a:t>
            </a:r>
          </a:p>
          <a:p>
            <a:pPr marL="0" indent="0">
              <a:buFont typeface="Arial" panose="020B0604020202020204" pitchFamily="34" charset="0"/>
              <a:buNone/>
            </a:pPr>
            <a:r>
              <a:rPr lang="en-US" altLang="en-US"/>
              <a:t>(as I have assumed everyone’s intention is always pure)</a:t>
            </a:r>
          </a:p>
          <a:p>
            <a:pPr marL="0" indent="0">
              <a:buFont typeface="Arial" panose="020B0604020202020204" pitchFamily="34" charset="0"/>
              <a:buNone/>
            </a:pPr>
            <a:endParaRPr lang="en-US" altLang="en-US" sz="1000"/>
          </a:p>
          <a:p>
            <a:pPr marL="0" indent="0">
              <a:buFont typeface="Arial" panose="020B0604020202020204" pitchFamily="34" charset="0"/>
              <a:buNone/>
            </a:pPr>
            <a:r>
              <a:rPr lang="en-US" altLang="en-US" b="1"/>
              <a:t>Program</a:t>
            </a:r>
          </a:p>
          <a:p>
            <a:pPr marL="0" indent="0">
              <a:buFont typeface="Arial" panose="020B0604020202020204" pitchFamily="34" charset="0"/>
              <a:buNone/>
            </a:pPr>
            <a:r>
              <a:rPr lang="en-US" altLang="en-US"/>
              <a:t>I have trust on intention, I feel related to other</a:t>
            </a:r>
          </a:p>
          <a:p>
            <a:pPr marL="0" indent="0">
              <a:buFont typeface="Arial" panose="020B0604020202020204" pitchFamily="34" charset="0"/>
              <a:buNone/>
            </a:pPr>
            <a:r>
              <a:rPr lang="en-US" altLang="en-US"/>
              <a:t>I rightly evaluate their competence and also my competence</a:t>
            </a:r>
          </a:p>
          <a:p>
            <a:pPr marL="0" indent="0">
              <a:buFont typeface="Arial" panose="020B0604020202020204" pitchFamily="34" charset="0"/>
              <a:buNone/>
            </a:pPr>
            <a:r>
              <a:rPr lang="en-US" altLang="en-US"/>
              <a:t>I make a program based on our mutual competence with a feeling of relationship</a:t>
            </a:r>
          </a:p>
          <a:p>
            <a:pPr marL="0" indent="0">
              <a:buFont typeface="Arial" panose="020B0604020202020204" pitchFamily="34" charset="0"/>
              <a:buNone/>
            </a:pPr>
            <a:endParaRPr lang="en-US" altLang="en-US"/>
          </a:p>
        </p:txBody>
      </p:sp>
      <p:sp>
        <p:nvSpPr>
          <p:cNvPr id="61444" name="Title 1">
            <a:extLst>
              <a:ext uri="{FF2B5EF4-FFF2-40B4-BE49-F238E27FC236}">
                <a16:creationId xmlns:a16="http://schemas.microsoft.com/office/drawing/2014/main" id="{9D70381E-86C3-4631-A36E-4B1842BC67B8}"/>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Response</a:t>
            </a:r>
          </a:p>
        </p:txBody>
      </p:sp>
      <p:cxnSp>
        <p:nvCxnSpPr>
          <p:cNvPr id="5" name="Straight Connector 4">
            <a:extLst>
              <a:ext uri="{FF2B5EF4-FFF2-40B4-BE49-F238E27FC236}">
                <a16:creationId xmlns:a16="http://schemas.microsoft.com/office/drawing/2014/main" id="{283E355E-70FC-4542-8DCA-40F8252BFDAB}"/>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643475C-801D-43F2-8D8C-F9F5A2CD4890}"/>
              </a:ext>
            </a:extLst>
          </p:cNvPr>
          <p:cNvSpPr txBox="1">
            <a:spLocks noChangeArrowheads="1"/>
          </p:cNvSpPr>
          <p:nvPr/>
        </p:nvSpPr>
        <p:spPr bwMode="auto">
          <a:xfrm>
            <a:off x="92075" y="5075238"/>
            <a:ext cx="12039600" cy="147796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Check</a:t>
            </a:r>
          </a:p>
          <a:p>
            <a:pPr lvl="1">
              <a:buFont typeface="Calibri" panose="020F0502020204030204" pitchFamily="34" charset="0"/>
              <a:buAutoNum type="arabicPeriod"/>
            </a:pPr>
            <a:r>
              <a:rPr lang="en-US" altLang="en-US" dirty="0"/>
              <a:t>Are you assuming trust to be the same as dependability?</a:t>
            </a:r>
          </a:p>
          <a:p>
            <a:pPr lvl="1">
              <a:buFont typeface="Calibri" panose="020F0502020204030204" pitchFamily="34" charset="0"/>
              <a:buAutoNum type="arabicPeriod"/>
            </a:pPr>
            <a:r>
              <a:rPr lang="en-US" altLang="en-US" dirty="0"/>
              <a:t>Are you blindly assuming trust?</a:t>
            </a:r>
          </a:p>
          <a:p>
            <a:pPr lvl="1">
              <a:buFont typeface="Calibri" panose="020F0502020204030204" pitchFamily="34" charset="0"/>
              <a:buAutoNum type="arabicPeriod"/>
            </a:pPr>
            <a:r>
              <a:rPr lang="en-US" altLang="en-US" dirty="0"/>
              <a:t>Are you able to see that you feel related when you have trust on intention?</a:t>
            </a:r>
          </a:p>
          <a:p>
            <a:pPr lvl="1">
              <a:buFont typeface="Calibri" panose="020F0502020204030204" pitchFamily="34" charset="0"/>
              <a:buAutoNum type="arabicPeriod"/>
            </a:pPr>
            <a:r>
              <a:rPr lang="en-US" altLang="en-US" dirty="0"/>
              <a:t>Are you able to rightly evaluate mutual competence before making a program with the other?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3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34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34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347">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Placeholder 2">
            <a:extLst>
              <a:ext uri="{FF2B5EF4-FFF2-40B4-BE49-F238E27FC236}">
                <a16:creationId xmlns:a16="http://schemas.microsoft.com/office/drawing/2014/main" id="{FE2FD6F0-0116-4887-AE7E-38312D18F29E}"/>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How can we trust everybody, even people we have never met? Isn’t it blindly trusting everyone?</a:t>
            </a:r>
          </a:p>
          <a:p>
            <a:endParaRPr lang="en-US" altLang="en-US"/>
          </a:p>
          <a:p>
            <a:endParaRPr lang="en-US" altLang="en-US"/>
          </a:p>
          <a:p>
            <a:endParaRPr lang="en-US" altLang="en-US"/>
          </a:p>
          <a:p>
            <a:endParaRPr lang="en-US" altLang="en-US"/>
          </a:p>
          <a:p>
            <a:endParaRPr lang="en-US" altLang="en-US"/>
          </a:p>
          <a:p>
            <a:r>
              <a:rPr lang="en-US" altLang="en-US"/>
              <a:t>If a person is making the same mistake again and again, even after drawing his attention to the mistake, can we say his intention is right?</a:t>
            </a:r>
          </a:p>
        </p:txBody>
      </p:sp>
      <p:sp>
        <p:nvSpPr>
          <p:cNvPr id="62467" name="Content Placeholder 1">
            <a:extLst>
              <a:ext uri="{FF2B5EF4-FFF2-40B4-BE49-F238E27FC236}">
                <a16:creationId xmlns:a16="http://schemas.microsoft.com/office/drawing/2014/main" id="{2F9C790C-E94D-4320-8992-1D9EDE074CF1}"/>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t> What we are saying is that we have to have trust on intention but, when it comes to making a program with him, we evaluate our mutual competence and decide for the program on the basis of it. So, it is not a question of blidly trusting the other, deciding the progrm on the basis of proper evalation of the competence of the other.</a:t>
            </a:r>
          </a:p>
          <a:p>
            <a:pPr marL="0" indent="0"/>
            <a:endParaRPr lang="en-IN" altLang="en-US"/>
          </a:p>
          <a:p>
            <a:pPr marL="0" indent="0"/>
            <a:r>
              <a:rPr lang="en-IN" altLang="en-US"/>
              <a:t>Yes. There is problem with his competence; this we can verify for our own case, we have right intention but we keep making many mistakes again and again. Now,  we both have to work to improve upon his competence (and keep working on own competence). </a:t>
            </a:r>
          </a:p>
          <a:p>
            <a:pPr marL="0" indent="0"/>
            <a:endParaRPr lang="en-IN" altLang="en-US"/>
          </a:p>
        </p:txBody>
      </p:sp>
      <p:sp>
        <p:nvSpPr>
          <p:cNvPr id="62468" name="Title 1">
            <a:extLst>
              <a:ext uri="{FF2B5EF4-FFF2-40B4-BE49-F238E27FC236}">
                <a16:creationId xmlns:a16="http://schemas.microsoft.com/office/drawing/2014/main" id="{36DF9542-7FDB-44B8-BD6E-4B64897E6280}"/>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2 and 3:	Intention			Response</a:t>
            </a:r>
          </a:p>
        </p:txBody>
      </p:sp>
      <p:cxnSp>
        <p:nvCxnSpPr>
          <p:cNvPr id="5" name="Straight Connector 4">
            <a:extLst>
              <a:ext uri="{FF2B5EF4-FFF2-40B4-BE49-F238E27FC236}">
                <a16:creationId xmlns:a16="http://schemas.microsoft.com/office/drawing/2014/main" id="{B8272480-18EE-4CCC-B489-437FD257CA8F}"/>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Placeholder 2">
            <a:extLst>
              <a:ext uri="{FF2B5EF4-FFF2-40B4-BE49-F238E27FC236}">
                <a16:creationId xmlns:a16="http://schemas.microsoft.com/office/drawing/2014/main" id="{C47CE83F-7F6B-4B20-99E2-3767E0A605FE}"/>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Don’t you think that if we keep trusting others and quietly keep accepting their behaviour, then they will keep taking advantage of us?</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r>
              <a:rPr lang="en-US" altLang="en-US"/>
              <a:t>If I start trusting everyone, I will get cheated. I don’t think we should start trusting right away. So my question is, for how long should we observe someone before trusting them?</a:t>
            </a:r>
          </a:p>
        </p:txBody>
      </p:sp>
      <p:sp>
        <p:nvSpPr>
          <p:cNvPr id="63491" name="Content Placeholder 1">
            <a:extLst>
              <a:ext uri="{FF2B5EF4-FFF2-40B4-BE49-F238E27FC236}">
                <a16:creationId xmlns:a16="http://schemas.microsoft.com/office/drawing/2014/main" id="{D6AEB996-CDCA-4849-A4B1-DB4CD02A910C}"/>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t> Quite likely. This may happen to begin with, but slowly the other person will accept your feeling and there will be some space created in the other, then the dialogue can begin and we can together explore into the proposals regarding relationship. Sometime, we may have to be very tough to draw the attention of the other, but that is making the program based on our mutual competence with the feeling of trust on intention. For example, a mother will stop the child from putting his hand in fire by force, but with a feeling of affection.</a:t>
            </a:r>
          </a:p>
          <a:p>
            <a:pPr marL="0" indent="0"/>
            <a:endParaRPr lang="en-IN" altLang="en-US"/>
          </a:p>
          <a:p>
            <a:pPr marL="0" indent="0"/>
            <a:r>
              <a:rPr lang="en-IN" altLang="en-US"/>
              <a:t>Till we are able to evaluate his competence properly.</a:t>
            </a:r>
            <a:endParaRPr lang="en-US" altLang="en-US"/>
          </a:p>
        </p:txBody>
      </p:sp>
      <p:sp>
        <p:nvSpPr>
          <p:cNvPr id="63492" name="Title 1">
            <a:extLst>
              <a:ext uri="{FF2B5EF4-FFF2-40B4-BE49-F238E27FC236}">
                <a16:creationId xmlns:a16="http://schemas.microsoft.com/office/drawing/2014/main" id="{715D43B1-E843-445F-9A98-518B595AF065}"/>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4 and 5:	Trust					Response</a:t>
            </a:r>
          </a:p>
        </p:txBody>
      </p:sp>
      <p:cxnSp>
        <p:nvCxnSpPr>
          <p:cNvPr id="5" name="Straight Connector 4">
            <a:extLst>
              <a:ext uri="{FF2B5EF4-FFF2-40B4-BE49-F238E27FC236}">
                <a16:creationId xmlns:a16="http://schemas.microsoft.com/office/drawing/2014/main" id="{656F28EC-8EDC-4C8F-B597-3954E0EA25B0}"/>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Placeholder 2">
            <a:extLst>
              <a:ext uri="{FF2B5EF4-FFF2-40B4-BE49-F238E27FC236}">
                <a16:creationId xmlns:a16="http://schemas.microsoft.com/office/drawing/2014/main" id="{127F7EAE-DD7C-4998-9BA8-D73CDD558113}"/>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If someone you rely on or believe in breaks your trust, how can we keep trusting them continuously? And what to do with them?</a:t>
            </a:r>
          </a:p>
        </p:txBody>
      </p:sp>
      <p:sp>
        <p:nvSpPr>
          <p:cNvPr id="64515" name="Content Placeholder 1">
            <a:extLst>
              <a:ext uri="{FF2B5EF4-FFF2-40B4-BE49-F238E27FC236}">
                <a16:creationId xmlns:a16="http://schemas.microsoft.com/office/drawing/2014/main" id="{34C80B6A-7C88-4651-98B9-D9C7221F01D8}"/>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t> As we said, we have to make the program on the basis of proper evaluation of our mutual competence. It is possible that our eveluation may not be correct, and it may have problem. So, we have to work on reevaluating our mutual competence. </a:t>
            </a:r>
            <a:endParaRPr lang="en-IN" altLang="en-US"/>
          </a:p>
        </p:txBody>
      </p:sp>
      <p:sp>
        <p:nvSpPr>
          <p:cNvPr id="64516" name="Title 1">
            <a:extLst>
              <a:ext uri="{FF2B5EF4-FFF2-40B4-BE49-F238E27FC236}">
                <a16:creationId xmlns:a16="http://schemas.microsoft.com/office/drawing/2014/main" id="{0987944E-A752-4C91-BC3D-B4D412A7E33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 6:	Trust					Response</a:t>
            </a:r>
          </a:p>
        </p:txBody>
      </p:sp>
      <p:cxnSp>
        <p:nvCxnSpPr>
          <p:cNvPr id="5" name="Straight Connector 4">
            <a:extLst>
              <a:ext uri="{FF2B5EF4-FFF2-40B4-BE49-F238E27FC236}">
                <a16:creationId xmlns:a16="http://schemas.microsoft.com/office/drawing/2014/main" id="{D2668483-CE68-4578-BB27-4FAE793647C2}"/>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2">
            <a:extLst>
              <a:ext uri="{FF2B5EF4-FFF2-40B4-BE49-F238E27FC236}">
                <a16:creationId xmlns:a16="http://schemas.microsoft.com/office/drawing/2014/main" id="{A25BA922-6945-4CC1-9765-8FF375DE0632}"/>
              </a:ext>
            </a:extLst>
          </p:cNvPr>
          <p:cNvSpPr>
            <a:spLocks noGrp="1" noChangeArrowheads="1"/>
          </p:cNvSpPr>
          <p:nvPr>
            <p:ph sz="half" idx="1"/>
          </p:nvPr>
        </p:nvSpPr>
        <p:spPr bwMode="auto">
          <a:xfrm>
            <a:off x="0" y="609600"/>
            <a:ext cx="6007100" cy="5943600"/>
          </a:xfrm>
        </p:spPr>
        <p:txBody>
          <a:bodyPr vert="horz" wrap="square" lIns="91440" tIns="45720" rIns="91440" bIns="45720" numCol="1" anchor="t" anchorCtr="0" compatLnSpc="1">
            <a:prstTxWarp prst="textNoShape">
              <a:avLst/>
            </a:prstTxWarp>
          </a:bodyPr>
          <a:lstStyle/>
          <a:p>
            <a:pPr>
              <a:defRPr/>
            </a:pPr>
            <a:r>
              <a:rPr lang="en-US" dirty="0"/>
              <a:t>Now I can see the problem with my spouse – s(he) doubts my intention! So what should be my next step?</a:t>
            </a:r>
          </a:p>
          <a:p>
            <a:pPr marL="0" indent="0">
              <a:buFont typeface="Arial" panose="020B0604020202020204" pitchFamily="34" charset="0"/>
              <a:buNone/>
              <a:defRPr/>
            </a:pPr>
            <a:endParaRPr lang="en-US" dirty="0"/>
          </a:p>
          <a:p>
            <a:pPr>
              <a:defRPr/>
            </a:pPr>
            <a:endParaRPr lang="en-US" dirty="0"/>
          </a:p>
          <a:p>
            <a:pPr>
              <a:defRPr/>
            </a:pPr>
            <a:endParaRPr lang="en-US" dirty="0"/>
          </a:p>
          <a:p>
            <a:pPr>
              <a:defRPr/>
            </a:pPr>
            <a:r>
              <a:rPr lang="en-US" dirty="0"/>
              <a:t>I have the right intention and I want to help the other to improve his competence, but he does not listen. What should I do?</a:t>
            </a:r>
          </a:p>
          <a:p>
            <a:pPr>
              <a:defRPr/>
            </a:pPr>
            <a:endParaRPr lang="en-US" dirty="0"/>
          </a:p>
          <a:p>
            <a:pPr>
              <a:defRPr/>
            </a:pPr>
            <a:endParaRPr lang="en-US" dirty="0"/>
          </a:p>
          <a:p>
            <a:pPr>
              <a:defRPr/>
            </a:pPr>
            <a:r>
              <a:rPr lang="en-US" dirty="0"/>
              <a:t>How many times, for how long should you help the other to improve their competence? 10 times? What if the other does not really want to improve?</a:t>
            </a:r>
          </a:p>
          <a:p>
            <a:pPr>
              <a:defRPr/>
            </a:pPr>
            <a:endParaRPr lang="en-US" dirty="0"/>
          </a:p>
          <a:p>
            <a:pPr>
              <a:defRPr/>
            </a:pPr>
            <a:endParaRPr lang="en-US" dirty="0"/>
          </a:p>
          <a:p>
            <a:pPr>
              <a:defRPr/>
            </a:pPr>
            <a:endParaRPr lang="en-US" dirty="0"/>
          </a:p>
        </p:txBody>
      </p:sp>
      <p:sp>
        <p:nvSpPr>
          <p:cNvPr id="65539" name="Content Placeholder 1">
            <a:extLst>
              <a:ext uri="{FF2B5EF4-FFF2-40B4-BE49-F238E27FC236}">
                <a16:creationId xmlns:a16="http://schemas.microsoft.com/office/drawing/2014/main" id="{F52A9C03-05E7-4474-9E07-3D41E84A1209}"/>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t> An interesting case in a workshop- ‘now, I understand, the problem is that my wife doubts my intention!’ the next step is to have trust on intention of your spouse, and the process may start with it.</a:t>
            </a:r>
          </a:p>
          <a:p>
            <a:pPr marL="0" indent="0"/>
            <a:endParaRPr lang="en-IN" altLang="en-US"/>
          </a:p>
          <a:p>
            <a:pPr marL="0" indent="0"/>
            <a:r>
              <a:rPr lang="en-IN" altLang="en-US"/>
              <a:t>You have the intention, but you have to develop the competence. Only when your behaviour is fulfilling for the other that he will feel assured of you and a dialogue will start. Then, he will be ready to listen to you.</a:t>
            </a:r>
          </a:p>
          <a:p>
            <a:pPr marL="0" indent="0"/>
            <a:endParaRPr lang="en-IN" altLang="en-US"/>
          </a:p>
          <a:p>
            <a:pPr marL="0" indent="0"/>
            <a:r>
              <a:rPr lang="en-IN" altLang="en-US"/>
              <a:t>It depends on competence of both. If, you find that presently, there is problem with your competence (sanskar) as well as the competence of the other, then it may be better to give time and work on improving one’s own sanskar </a:t>
            </a:r>
            <a:endParaRPr lang="en-US" altLang="en-US"/>
          </a:p>
          <a:p>
            <a:pPr marL="0" indent="0"/>
            <a:endParaRPr lang="en-US" altLang="en-US"/>
          </a:p>
          <a:p>
            <a:pPr marL="0" indent="0"/>
            <a:endParaRPr lang="en-US" altLang="en-US"/>
          </a:p>
          <a:p>
            <a:pPr marL="0" indent="0"/>
            <a:endParaRPr lang="en-US" altLang="en-US"/>
          </a:p>
          <a:p>
            <a:pPr marL="0" indent="0"/>
            <a:endParaRPr lang="en-US" altLang="en-US"/>
          </a:p>
          <a:p>
            <a:pPr marL="0" indent="0"/>
            <a:r>
              <a:rPr lang="en-US" altLang="en-US"/>
              <a:t>from Response and reaction</a:t>
            </a:r>
            <a:endParaRPr lang="en-IN" altLang="en-US"/>
          </a:p>
        </p:txBody>
      </p:sp>
      <p:sp>
        <p:nvSpPr>
          <p:cNvPr id="65540" name="Title 1">
            <a:extLst>
              <a:ext uri="{FF2B5EF4-FFF2-40B4-BE49-F238E27FC236}">
                <a16:creationId xmlns:a16="http://schemas.microsoft.com/office/drawing/2014/main" id="{0546C52B-5443-4232-9D39-D2A56D34C10C}"/>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7, 8 and 9:	Helping Other			Response</a:t>
            </a:r>
          </a:p>
        </p:txBody>
      </p:sp>
      <p:cxnSp>
        <p:nvCxnSpPr>
          <p:cNvPr id="5" name="Straight Connector 4">
            <a:extLst>
              <a:ext uri="{FF2B5EF4-FFF2-40B4-BE49-F238E27FC236}">
                <a16:creationId xmlns:a16="http://schemas.microsoft.com/office/drawing/2014/main" id="{F7D33807-E39C-47C9-954D-B37680BFAE5C}"/>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Placeholder 2">
            <a:extLst>
              <a:ext uri="{FF2B5EF4-FFF2-40B4-BE49-F238E27FC236}">
                <a16:creationId xmlns:a16="http://schemas.microsoft.com/office/drawing/2014/main" id="{D6E2322D-B686-4969-8F43-CAD2B8C23B7E}"/>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What is the difference between reaction and response? </a:t>
            </a:r>
          </a:p>
        </p:txBody>
      </p:sp>
      <p:sp>
        <p:nvSpPr>
          <p:cNvPr id="66563" name="Content Placeholder 1">
            <a:extLst>
              <a:ext uri="{FF2B5EF4-FFF2-40B4-BE49-F238E27FC236}">
                <a16:creationId xmlns:a16="http://schemas.microsoft.com/office/drawing/2014/main" id="{5F75D548-5401-455E-9151-4722815011DE}"/>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Reaction and response- described in the next slide</a:t>
            </a:r>
            <a:endParaRPr lang="en-IN" altLang="en-US"/>
          </a:p>
        </p:txBody>
      </p:sp>
      <p:sp>
        <p:nvSpPr>
          <p:cNvPr id="66564" name="Title 1">
            <a:extLst>
              <a:ext uri="{FF2B5EF4-FFF2-40B4-BE49-F238E27FC236}">
                <a16:creationId xmlns:a16="http://schemas.microsoft.com/office/drawing/2014/main" id="{57012BAD-B2BC-4270-B793-D1C14B44E650}"/>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 10:						Response</a:t>
            </a:r>
          </a:p>
        </p:txBody>
      </p:sp>
      <p:cxnSp>
        <p:nvCxnSpPr>
          <p:cNvPr id="5" name="Straight Connector 4">
            <a:extLst>
              <a:ext uri="{FF2B5EF4-FFF2-40B4-BE49-F238E27FC236}">
                <a16:creationId xmlns:a16="http://schemas.microsoft.com/office/drawing/2014/main" id="{F28889EA-AD2E-4480-818E-6957D1279CBE}"/>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a:extLst>
              <a:ext uri="{FF2B5EF4-FFF2-40B4-BE49-F238E27FC236}">
                <a16:creationId xmlns:a16="http://schemas.microsoft.com/office/drawing/2014/main" id="{312D3CD8-65DF-41D0-95E6-43AE1D87D2CB}"/>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Response				 		Reaction</a:t>
            </a:r>
            <a:endParaRPr lang="en-US" altLang="en-US"/>
          </a:p>
        </p:txBody>
      </p:sp>
      <p:graphicFrame>
        <p:nvGraphicFramePr>
          <p:cNvPr id="6" name="Content Placeholder 5">
            <a:extLst>
              <a:ext uri="{FF2B5EF4-FFF2-40B4-BE49-F238E27FC236}">
                <a16:creationId xmlns:a16="http://schemas.microsoft.com/office/drawing/2014/main" id="{2C948CE7-9767-4335-99CD-7A931A9B24DC}"/>
              </a:ext>
            </a:extLst>
          </p:cNvPr>
          <p:cNvGraphicFramePr>
            <a:graphicFrameLocks noGrp="1"/>
          </p:cNvGraphicFramePr>
          <p:nvPr>
            <p:ph sz="half" idx="4294967295"/>
          </p:nvPr>
        </p:nvGraphicFramePr>
        <p:xfrm>
          <a:off x="0" y="490538"/>
          <a:ext cx="12192000" cy="6046787"/>
        </p:xfrm>
        <a:graphic>
          <a:graphicData uri="http://schemas.openxmlformats.org/drawingml/2006/table">
            <a:tbl>
              <a:tblPr firstRow="1" firstCol="1" bandRow="1">
                <a:tableStyleId>{5C22544A-7EE6-4342-B048-85BDC9FD1C3A}</a:tableStyleId>
              </a:tblPr>
              <a:tblGrid>
                <a:gridCol w="6096002">
                  <a:extLst>
                    <a:ext uri="{9D8B030D-6E8A-4147-A177-3AD203B41FA5}">
                      <a16:colId xmlns:a16="http://schemas.microsoft.com/office/drawing/2014/main" val="20000"/>
                    </a:ext>
                  </a:extLst>
                </a:gridCol>
                <a:gridCol w="6095998">
                  <a:extLst>
                    <a:ext uri="{9D8B030D-6E8A-4147-A177-3AD203B41FA5}">
                      <a16:colId xmlns:a16="http://schemas.microsoft.com/office/drawing/2014/main" val="20001"/>
                    </a:ext>
                  </a:extLst>
                </a:gridCol>
              </a:tblGrid>
              <a:tr h="706607">
                <a:tc>
                  <a:txBody>
                    <a:bodyPr/>
                    <a:lstStyle/>
                    <a:p>
                      <a:pPr algn="just">
                        <a:lnSpc>
                          <a:spcPct val="107000"/>
                        </a:lnSpc>
                        <a:spcAft>
                          <a:spcPts val="0"/>
                        </a:spcAft>
                      </a:pPr>
                      <a:r>
                        <a:rPr lang="en-US" sz="2200" b="0" dirty="0">
                          <a:solidFill>
                            <a:srgbClr val="FFFF00"/>
                          </a:solidFill>
                          <a:effectLst/>
                          <a:latin typeface="Arial" panose="020B0604020202020204" pitchFamily="34" charset="0"/>
                          <a:cs typeface="Arial" panose="020B0604020202020204" pitchFamily="34" charset="0"/>
                        </a:rPr>
                        <a:t>You decide your feeling on your own right</a:t>
                      </a:r>
                      <a:endParaRPr lang="en-US" sz="2200" b="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txBody>
                  <a:tcPr marL="54980" marR="54980" marT="0" marB="0">
                    <a:solidFill>
                      <a:srgbClr val="800080"/>
                    </a:solidFill>
                  </a:tcPr>
                </a:tc>
                <a:tc>
                  <a:txBody>
                    <a:bodyPr/>
                    <a:lstStyle/>
                    <a:p>
                      <a:pPr algn="just">
                        <a:lnSpc>
                          <a:spcPct val="107000"/>
                        </a:lnSpc>
                        <a:spcAft>
                          <a:spcPts val="0"/>
                        </a:spcAft>
                      </a:pPr>
                      <a:r>
                        <a:rPr lang="en-US" sz="2200" b="0" dirty="0">
                          <a:solidFill>
                            <a:schemeClr val="tx1"/>
                          </a:solidFill>
                          <a:effectLst/>
                          <a:latin typeface="Arial" panose="020B0604020202020204" pitchFamily="34" charset="0"/>
                          <a:cs typeface="Arial" panose="020B0604020202020204" pitchFamily="34" charset="0"/>
                        </a:rPr>
                        <a:t>You decide your feeling based on the </a:t>
                      </a:r>
                      <a:r>
                        <a:rPr lang="en-US" sz="2200" b="0" dirty="0" err="1">
                          <a:solidFill>
                            <a:schemeClr val="tx1"/>
                          </a:solidFill>
                          <a:effectLst/>
                          <a:latin typeface="Arial" panose="020B0604020202020204" pitchFamily="34" charset="0"/>
                          <a:cs typeface="Arial" panose="020B0604020202020204" pitchFamily="34" charset="0"/>
                        </a:rPr>
                        <a:t>behaviour</a:t>
                      </a:r>
                      <a:r>
                        <a:rPr lang="en-US" sz="2200" b="0" dirty="0">
                          <a:solidFill>
                            <a:schemeClr val="tx1"/>
                          </a:solidFill>
                          <a:effectLst/>
                          <a:latin typeface="Arial" panose="020B0604020202020204" pitchFamily="34" charset="0"/>
                          <a:cs typeface="Arial" panose="020B0604020202020204" pitchFamily="34" charset="0"/>
                        </a:rPr>
                        <a:t> of the other</a:t>
                      </a:r>
                    </a:p>
                  </a:txBody>
                  <a:tcPr marL="54980" marR="54980" marT="0" marB="0">
                    <a:solidFill>
                      <a:srgbClr val="FFC000"/>
                    </a:solidFill>
                  </a:tcPr>
                </a:tc>
                <a:extLst>
                  <a:ext uri="{0D108BD9-81ED-4DB2-BD59-A6C34878D82A}">
                    <a16:rowId xmlns:a16="http://schemas.microsoft.com/office/drawing/2014/main" val="10000"/>
                  </a:ext>
                </a:extLst>
              </a:tr>
              <a:tr h="3225130">
                <a:tc>
                  <a:txBody>
                    <a:bodyPr/>
                    <a:lstStyle/>
                    <a:p>
                      <a:pPr algn="just">
                        <a:lnSpc>
                          <a:spcPct val="107000"/>
                        </a:lnSpc>
                        <a:spcAft>
                          <a:spcPts val="0"/>
                        </a:spcAft>
                      </a:pPr>
                      <a:r>
                        <a:rPr lang="en-US" sz="2200" b="0" dirty="0">
                          <a:solidFill>
                            <a:srgbClr val="FFFF00"/>
                          </a:solidFill>
                          <a:effectLst/>
                          <a:latin typeface="Arial" panose="020B0604020202020204" pitchFamily="34" charset="0"/>
                          <a:cs typeface="Arial" panose="020B0604020202020204" pitchFamily="34" charset="0"/>
                        </a:rPr>
                        <a:t>It is based on right understanding</a:t>
                      </a:r>
                    </a:p>
                    <a:p>
                      <a:pPr algn="just">
                        <a:lnSpc>
                          <a:spcPct val="107000"/>
                        </a:lnSpc>
                        <a:spcAft>
                          <a:spcPts val="0"/>
                        </a:spcAft>
                      </a:pPr>
                      <a:r>
                        <a:rPr lang="en-US" sz="2200" b="0" dirty="0">
                          <a:solidFill>
                            <a:srgbClr val="FFFF00"/>
                          </a:solidFill>
                          <a:effectLst/>
                          <a:latin typeface="Arial" panose="020B0604020202020204" pitchFamily="34" charset="0"/>
                          <a:cs typeface="Arial" panose="020B0604020202020204" pitchFamily="34" charset="0"/>
                        </a:rPr>
                        <a:t>You always have the right feeling</a:t>
                      </a:r>
                    </a:p>
                    <a:p>
                      <a:pPr algn="just">
                        <a:lnSpc>
                          <a:spcPct val="107000"/>
                        </a:lnSpc>
                        <a:spcAft>
                          <a:spcPts val="0"/>
                        </a:spcAft>
                      </a:pPr>
                      <a:r>
                        <a:rPr lang="en-US" sz="2200" b="0" dirty="0">
                          <a:solidFill>
                            <a:srgbClr val="FFFF00"/>
                          </a:solidFill>
                          <a:effectLst/>
                          <a:latin typeface="Arial" panose="020B0604020202020204" pitchFamily="34" charset="0"/>
                          <a:cs typeface="Arial" panose="020B0604020202020204" pitchFamily="34" charset="0"/>
                        </a:rPr>
                        <a:t>It is definite and unconditional</a:t>
                      </a:r>
                    </a:p>
                    <a:p>
                      <a:pPr marL="0" lvl="0" indent="0" algn="just">
                        <a:lnSpc>
                          <a:spcPct val="107000"/>
                        </a:lnSpc>
                        <a:spcAft>
                          <a:spcPts val="0"/>
                        </a:spcAft>
                        <a:buFont typeface="Arial" panose="020B0604020202020204" pitchFamily="34" charset="0"/>
                        <a:buNone/>
                      </a:pPr>
                      <a:r>
                        <a:rPr lang="en-US" sz="2200" b="1" dirty="0">
                          <a:solidFill>
                            <a:srgbClr val="FFFF00"/>
                          </a:solidFill>
                          <a:effectLst/>
                          <a:latin typeface="Arial" panose="020B0604020202020204" pitchFamily="34" charset="0"/>
                          <a:cs typeface="Arial" panose="020B0604020202020204" pitchFamily="34" charset="0"/>
                        </a:rPr>
                        <a:t>The behavior of the other is only an indicator of the state of the other</a:t>
                      </a:r>
                    </a:p>
                    <a:p>
                      <a:pPr marL="0" lvl="0" indent="0" algn="just">
                        <a:lnSpc>
                          <a:spcPct val="107000"/>
                        </a:lnSpc>
                        <a:spcAft>
                          <a:spcPts val="0"/>
                        </a:spcAft>
                        <a:buFont typeface="Arial" panose="020B0604020202020204" pitchFamily="34" charset="0"/>
                        <a:buNone/>
                      </a:pPr>
                      <a:r>
                        <a:rPr lang="en-US" sz="2200" b="0" dirty="0">
                          <a:solidFill>
                            <a:srgbClr val="FFFF00"/>
                          </a:solidFill>
                          <a:effectLst/>
                          <a:latin typeface="Arial" panose="020B0604020202020204" pitchFamily="34" charset="0"/>
                          <a:cs typeface="Arial" panose="020B0604020202020204" pitchFamily="34" charset="0"/>
                        </a:rPr>
                        <a:t>With that input you decide your </a:t>
                      </a:r>
                      <a:r>
                        <a:rPr lang="en-US" sz="2200" b="0" kern="1200" dirty="0" err="1">
                          <a:solidFill>
                            <a:srgbClr val="FFFF00"/>
                          </a:solidFill>
                          <a:effectLst/>
                          <a:latin typeface="Arial" panose="020B0604020202020204" pitchFamily="34" charset="0"/>
                          <a:ea typeface="+mn-ea"/>
                          <a:cs typeface="Arial" panose="020B0604020202020204" pitchFamily="34" charset="0"/>
                        </a:rPr>
                        <a:t>behaviour</a:t>
                      </a:r>
                      <a:r>
                        <a:rPr lang="en-US" sz="2200" b="0" dirty="0">
                          <a:solidFill>
                            <a:srgbClr val="FFFF00"/>
                          </a:solidFill>
                          <a:effectLst/>
                          <a:latin typeface="Arial" panose="020B0604020202020204" pitchFamily="34" charset="0"/>
                          <a:cs typeface="Arial" panose="020B0604020202020204" pitchFamily="34" charset="0"/>
                        </a:rPr>
                        <a:t> to ensure mutual happiness</a:t>
                      </a:r>
                      <a:endParaRPr lang="en-US" sz="2200" b="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txBody>
                  <a:tcPr marL="54980" marR="54980" marT="0" marB="0">
                    <a:solidFill>
                      <a:srgbClr val="800080"/>
                    </a:solidFill>
                  </a:tcPr>
                </a:tc>
                <a:tc>
                  <a:txBody>
                    <a:bodyPr/>
                    <a:lstStyle/>
                    <a:p>
                      <a:pPr algn="just">
                        <a:lnSpc>
                          <a:spcPct val="107000"/>
                        </a:lnSpc>
                        <a:spcAft>
                          <a:spcPts val="0"/>
                        </a:spcAft>
                      </a:pPr>
                      <a:r>
                        <a:rPr lang="en-US" sz="2200" b="0" dirty="0">
                          <a:solidFill>
                            <a:schemeClr val="tx1"/>
                          </a:solidFill>
                          <a:effectLst/>
                          <a:latin typeface="Arial" panose="020B0604020202020204" pitchFamily="34" charset="0"/>
                          <a:cs typeface="Arial" panose="020B0604020202020204" pitchFamily="34" charset="0"/>
                        </a:rPr>
                        <a:t>It depends on whether you like or dislike the (taste of the) </a:t>
                      </a:r>
                      <a:r>
                        <a:rPr lang="en-US" sz="2200" b="0" dirty="0" err="1">
                          <a:solidFill>
                            <a:schemeClr val="tx1"/>
                          </a:solidFill>
                          <a:effectLst/>
                          <a:latin typeface="Arial" panose="020B0604020202020204" pitchFamily="34" charset="0"/>
                          <a:cs typeface="Arial" panose="020B0604020202020204" pitchFamily="34" charset="0"/>
                        </a:rPr>
                        <a:t>behaviour</a:t>
                      </a:r>
                      <a:r>
                        <a:rPr lang="en-US" sz="2200" b="0" dirty="0">
                          <a:solidFill>
                            <a:schemeClr val="tx1"/>
                          </a:solidFill>
                          <a:effectLst/>
                          <a:latin typeface="Arial" panose="020B0604020202020204" pitchFamily="34" charset="0"/>
                          <a:cs typeface="Arial" panose="020B0604020202020204" pitchFamily="34" charset="0"/>
                        </a:rPr>
                        <a:t> of the other</a:t>
                      </a:r>
                    </a:p>
                    <a:p>
                      <a:pPr marL="342900" lvl="0" indent="-342900" algn="just">
                        <a:lnSpc>
                          <a:spcPct val="107000"/>
                        </a:lnSpc>
                        <a:spcAft>
                          <a:spcPts val="0"/>
                        </a:spcAft>
                        <a:buFont typeface="Times New Roman" panose="02020603050405020304" pitchFamily="18" charset="0"/>
                        <a:buChar char="-"/>
                        <a:tabLst>
                          <a:tab pos="333375" algn="l"/>
                        </a:tabLst>
                      </a:pPr>
                      <a:r>
                        <a:rPr lang="en-US" sz="2200" b="0" dirty="0">
                          <a:solidFill>
                            <a:schemeClr val="tx1"/>
                          </a:solidFill>
                          <a:effectLst/>
                          <a:latin typeface="Arial" panose="020B0604020202020204" pitchFamily="34" charset="0"/>
                          <a:cs typeface="Arial" panose="020B0604020202020204" pitchFamily="34" charset="0"/>
                        </a:rPr>
                        <a:t>If the other behaves properly, you have a right feeling and may behave properly</a:t>
                      </a:r>
                    </a:p>
                    <a:p>
                      <a:pPr marL="342900" lvl="0" indent="-342900" algn="just">
                        <a:lnSpc>
                          <a:spcPct val="107000"/>
                        </a:lnSpc>
                        <a:spcAft>
                          <a:spcPts val="0"/>
                        </a:spcAft>
                        <a:buFont typeface="Times New Roman" panose="02020603050405020304" pitchFamily="18" charset="0"/>
                        <a:buChar char="-"/>
                        <a:tabLst>
                          <a:tab pos="333375" algn="l"/>
                        </a:tabLst>
                      </a:pPr>
                      <a:r>
                        <a:rPr lang="en-US" sz="2200" b="0" dirty="0">
                          <a:solidFill>
                            <a:schemeClr val="tx1"/>
                          </a:solidFill>
                          <a:effectLst/>
                          <a:latin typeface="Arial" panose="020B0604020202020204" pitchFamily="34" charset="0"/>
                          <a:cs typeface="Arial" panose="020B0604020202020204" pitchFamily="34" charset="0"/>
                        </a:rPr>
                        <a:t>If the other misbehaves, you have a wrong feeling and you may also misbehave</a:t>
                      </a:r>
                      <a:endPar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980" marR="54980" marT="0" marB="0">
                    <a:solidFill>
                      <a:srgbClr val="FFC000"/>
                    </a:solidFill>
                  </a:tcPr>
                </a:tc>
                <a:extLst>
                  <a:ext uri="{0D108BD9-81ED-4DB2-BD59-A6C34878D82A}">
                    <a16:rowId xmlns:a16="http://schemas.microsoft.com/office/drawing/2014/main" val="10001"/>
                  </a:ext>
                </a:extLst>
              </a:tr>
              <a:tr h="1418793">
                <a:tc>
                  <a:txBody>
                    <a:bodyPr/>
                    <a:lstStyle/>
                    <a:p>
                      <a:pPr algn="just">
                        <a:lnSpc>
                          <a:spcPct val="107000"/>
                        </a:lnSpc>
                        <a:spcAft>
                          <a:spcPts val="0"/>
                        </a:spcAft>
                      </a:pPr>
                      <a:endParaRPr lang="en-GB" sz="2200" b="1" dirty="0">
                        <a:solidFill>
                          <a:srgbClr val="FFFF00"/>
                        </a:solidFill>
                        <a:effectLst/>
                        <a:latin typeface="Arial" panose="020B0604020202020204" pitchFamily="34" charset="0"/>
                        <a:cs typeface="Arial" panose="020B0604020202020204" pitchFamily="34" charset="0"/>
                      </a:endParaRPr>
                    </a:p>
                    <a:p>
                      <a:pPr algn="just">
                        <a:lnSpc>
                          <a:spcPct val="107000"/>
                        </a:lnSpc>
                        <a:spcAft>
                          <a:spcPts val="0"/>
                        </a:spcAft>
                      </a:pPr>
                      <a:r>
                        <a:rPr lang="en-GB" sz="2200" b="1" dirty="0">
                          <a:solidFill>
                            <a:srgbClr val="FFFF00"/>
                          </a:solidFill>
                          <a:effectLst/>
                          <a:latin typeface="Arial" panose="020B0604020202020204" pitchFamily="34" charset="0"/>
                          <a:cs typeface="Arial" panose="020B0604020202020204" pitchFamily="34" charset="0"/>
                        </a:rPr>
                        <a:t>You decide your own behaviour</a:t>
                      </a:r>
                      <a:endParaRPr lang="en-US" sz="2200" b="1" dirty="0">
                        <a:solidFill>
                          <a:srgbClr val="FFFF00"/>
                        </a:solidFill>
                        <a:effectLst/>
                        <a:latin typeface="Arial" panose="020B0604020202020204" pitchFamily="34" charset="0"/>
                        <a:cs typeface="Arial" panose="020B0604020202020204" pitchFamily="34" charset="0"/>
                      </a:endParaRPr>
                    </a:p>
                    <a:p>
                      <a:pPr algn="just">
                        <a:lnSpc>
                          <a:spcPct val="107000"/>
                        </a:lnSpc>
                        <a:spcAft>
                          <a:spcPts val="0"/>
                        </a:spcAft>
                      </a:pPr>
                      <a:r>
                        <a:rPr lang="en-US" sz="2200" b="1" dirty="0">
                          <a:solidFill>
                            <a:srgbClr val="FFFF00"/>
                          </a:solidFill>
                          <a:effectLst/>
                          <a:latin typeface="Arial" panose="020B0604020202020204" pitchFamily="34" charset="0"/>
                          <a:cs typeface="Arial" panose="020B0604020202020204" pitchFamily="34" charset="0"/>
                        </a:rPr>
                        <a:t>You are self-</a:t>
                      </a:r>
                      <a:r>
                        <a:rPr lang="en-US" sz="2200" b="1" dirty="0" err="1">
                          <a:solidFill>
                            <a:srgbClr val="FFFF00"/>
                          </a:solidFill>
                          <a:effectLst/>
                          <a:latin typeface="Arial" panose="020B0604020202020204" pitchFamily="34" charset="0"/>
                          <a:cs typeface="Arial" panose="020B0604020202020204" pitchFamily="34" charset="0"/>
                        </a:rPr>
                        <a:t>organised</a:t>
                      </a:r>
                      <a:endParaRPr lang="en-US" sz="2200" b="1"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txBody>
                  <a:tcPr marL="54980" marR="54980" marT="0" marB="0">
                    <a:solidFill>
                      <a:srgbClr val="800080"/>
                    </a:solidFill>
                  </a:tcPr>
                </a:tc>
                <a:tc>
                  <a:txBody>
                    <a:bodyPr/>
                    <a:lstStyle/>
                    <a:p>
                      <a:pPr algn="just">
                        <a:lnSpc>
                          <a:spcPct val="107000"/>
                        </a:lnSpc>
                        <a:spcAft>
                          <a:spcPts val="0"/>
                        </a:spcAft>
                      </a:pPr>
                      <a:endParaRPr lang="en-GB" sz="2200" b="1" dirty="0">
                        <a:solidFill>
                          <a:schemeClr val="tx1"/>
                        </a:solidFill>
                        <a:effectLst/>
                        <a:latin typeface="Arial" panose="020B0604020202020204" pitchFamily="34" charset="0"/>
                        <a:cs typeface="Arial" panose="020B0604020202020204" pitchFamily="34" charset="0"/>
                      </a:endParaRPr>
                    </a:p>
                    <a:p>
                      <a:pPr algn="just">
                        <a:lnSpc>
                          <a:spcPct val="107000"/>
                        </a:lnSpc>
                        <a:spcAft>
                          <a:spcPts val="0"/>
                        </a:spcAft>
                      </a:pPr>
                      <a:r>
                        <a:rPr lang="en-US" sz="2200" b="1" dirty="0">
                          <a:solidFill>
                            <a:schemeClr val="tx1"/>
                          </a:solidFill>
                          <a:effectLst/>
                          <a:latin typeface="Arial" panose="020B0604020202020204" pitchFamily="34" charset="0"/>
                          <a:cs typeface="Arial" panose="020B0604020202020204" pitchFamily="34" charset="0"/>
                        </a:rPr>
                        <a:t>Your “remote control” is with  the others</a:t>
                      </a:r>
                    </a:p>
                    <a:p>
                      <a:pPr algn="just">
                        <a:lnSpc>
                          <a:spcPct val="107000"/>
                        </a:lnSpc>
                        <a:spcAft>
                          <a:spcPts val="0"/>
                        </a:spcAft>
                      </a:pPr>
                      <a:r>
                        <a:rPr lang="en-US" sz="2200" b="1" dirty="0">
                          <a:solidFill>
                            <a:schemeClr val="tx1"/>
                          </a:solidFill>
                          <a:effectLst/>
                          <a:latin typeface="Arial" panose="020B0604020202020204" pitchFamily="34" charset="0"/>
                          <a:cs typeface="Arial" panose="020B0604020202020204" pitchFamily="34" charset="0"/>
                        </a:rPr>
                        <a:t>You are enslaved</a:t>
                      </a: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980" marR="54980" marT="0" marB="0">
                    <a:solidFill>
                      <a:srgbClr val="FFC000"/>
                    </a:solidFill>
                  </a:tcPr>
                </a:tc>
                <a:extLst>
                  <a:ext uri="{0D108BD9-81ED-4DB2-BD59-A6C34878D82A}">
                    <a16:rowId xmlns:a16="http://schemas.microsoft.com/office/drawing/2014/main" val="10002"/>
                  </a:ext>
                </a:extLst>
              </a:tr>
              <a:tr h="696257">
                <a:tc>
                  <a:txBody>
                    <a:bodyPr/>
                    <a:lstStyle/>
                    <a:p>
                      <a:pPr marL="0" lvl="0" indent="0" algn="just">
                        <a:lnSpc>
                          <a:spcPct val="107000"/>
                        </a:lnSpc>
                        <a:spcAft>
                          <a:spcPts val="0"/>
                        </a:spcAft>
                        <a:buFont typeface="Times New Roman" panose="02020603050405020304" pitchFamily="18" charset="0"/>
                        <a:buNone/>
                        <a:tabLst>
                          <a:tab pos="166370" algn="l"/>
                        </a:tabLst>
                      </a:pPr>
                      <a:endParaRPr lang="en-US" sz="2200" b="1" dirty="0">
                        <a:solidFill>
                          <a:srgbClr val="FFFF00"/>
                        </a:solidFill>
                        <a:effectLst/>
                        <a:latin typeface="Arial" panose="020B0604020202020204" pitchFamily="34" charset="0"/>
                        <a:cs typeface="Arial" panose="020B0604020202020204" pitchFamily="34" charset="0"/>
                      </a:endParaRPr>
                    </a:p>
                    <a:p>
                      <a:pPr marL="0" lvl="0" indent="0" algn="just">
                        <a:lnSpc>
                          <a:spcPct val="107000"/>
                        </a:lnSpc>
                        <a:spcAft>
                          <a:spcPts val="0"/>
                        </a:spcAft>
                        <a:buFont typeface="Times New Roman" panose="02020603050405020304" pitchFamily="18" charset="0"/>
                        <a:buNone/>
                        <a:tabLst>
                          <a:tab pos="166370" algn="l"/>
                        </a:tabLst>
                      </a:pPr>
                      <a:r>
                        <a:rPr lang="en-US" sz="2200" b="1" dirty="0">
                          <a:solidFill>
                            <a:srgbClr val="FFFF00"/>
                          </a:solidFill>
                          <a:effectLst/>
                          <a:latin typeface="Arial" panose="020B0604020202020204" pitchFamily="34" charset="0"/>
                          <a:cs typeface="Arial" panose="020B0604020202020204" pitchFamily="34" charset="0"/>
                        </a:rPr>
                        <a:t> Your conduct is definite</a:t>
                      </a:r>
                      <a:endParaRPr lang="en-US" sz="2200" b="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txBody>
                  <a:tcPr marL="54980" marR="54980" marT="0" marB="0">
                    <a:solidFill>
                      <a:srgbClr val="800080"/>
                    </a:solidFill>
                  </a:tcPr>
                </a:tc>
                <a:tc>
                  <a:txBody>
                    <a:bodyPr/>
                    <a:lstStyle/>
                    <a:p>
                      <a:pPr marL="0" lvl="0" indent="0" algn="just">
                        <a:lnSpc>
                          <a:spcPct val="107000"/>
                        </a:lnSpc>
                        <a:spcAft>
                          <a:spcPts val="0"/>
                        </a:spcAft>
                        <a:buFont typeface="Times New Roman" panose="02020603050405020304" pitchFamily="18" charset="0"/>
                        <a:buNone/>
                        <a:tabLst>
                          <a:tab pos="166370" algn="l"/>
                        </a:tabLst>
                      </a:pPr>
                      <a:endParaRPr lang="en-US" sz="2200" b="1" dirty="0">
                        <a:solidFill>
                          <a:schemeClr val="tx1"/>
                        </a:solidFill>
                        <a:effectLst/>
                        <a:latin typeface="Arial" panose="020B0604020202020204" pitchFamily="34" charset="0"/>
                        <a:cs typeface="Arial" panose="020B0604020202020204" pitchFamily="34" charset="0"/>
                      </a:endParaRPr>
                    </a:p>
                    <a:p>
                      <a:pPr marL="0" lvl="0" indent="0" algn="just">
                        <a:lnSpc>
                          <a:spcPct val="107000"/>
                        </a:lnSpc>
                        <a:spcAft>
                          <a:spcPts val="0"/>
                        </a:spcAft>
                        <a:buFont typeface="Times New Roman" panose="02020603050405020304" pitchFamily="18" charset="0"/>
                        <a:buNone/>
                        <a:tabLst>
                          <a:tab pos="166370" algn="l"/>
                        </a:tabLst>
                      </a:pPr>
                      <a:r>
                        <a:rPr lang="en-US" sz="2200" b="1" dirty="0">
                          <a:solidFill>
                            <a:schemeClr val="tx1"/>
                          </a:solidFill>
                          <a:effectLst/>
                          <a:latin typeface="Arial" panose="020B0604020202020204" pitchFamily="34" charset="0"/>
                          <a:cs typeface="Arial" panose="020B0604020202020204" pitchFamily="34" charset="0"/>
                        </a:rPr>
                        <a:t>Your conduct is indefinite</a:t>
                      </a:r>
                      <a:endPar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980" marR="54980" marT="0" marB="0">
                    <a:solidFill>
                      <a:srgbClr val="FFC000"/>
                    </a:solidFill>
                  </a:tcPr>
                </a:tc>
                <a:extLst>
                  <a:ext uri="{0D108BD9-81ED-4DB2-BD59-A6C34878D82A}">
                    <a16:rowId xmlns:a16="http://schemas.microsoft.com/office/drawing/2014/main" val="10003"/>
                  </a:ext>
                </a:extLst>
              </a:tr>
            </a:tbl>
          </a:graphicData>
        </a:graphic>
      </p:graphicFrame>
      <p:cxnSp>
        <p:nvCxnSpPr>
          <p:cNvPr id="5" name="Straight Connector 4">
            <a:extLst>
              <a:ext uri="{FF2B5EF4-FFF2-40B4-BE49-F238E27FC236}">
                <a16:creationId xmlns:a16="http://schemas.microsoft.com/office/drawing/2014/main" id="{7F00C995-18AF-4E58-A8E0-89B0DA2F0058}"/>
              </a:ext>
            </a:extLst>
          </p:cNvPr>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1">
            <a:extLst>
              <a:ext uri="{FF2B5EF4-FFF2-40B4-BE49-F238E27FC236}">
                <a16:creationId xmlns:a16="http://schemas.microsoft.com/office/drawing/2014/main" id="{56BAC505-FB1E-46DC-A353-1894415CCE1C}"/>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 always thought that desire and intention are exactly the same. Also there is confusion between desire and natural acceptance. Can you clarify these 3 words?</a:t>
            </a:r>
          </a:p>
          <a:p>
            <a:endParaRPr lang="en-US" altLang="en-US"/>
          </a:p>
          <a:p>
            <a:endParaRPr lang="en-US" altLang="en-US"/>
          </a:p>
          <a:p>
            <a:endParaRPr lang="en-US" altLang="en-US"/>
          </a:p>
          <a:p>
            <a:endParaRPr lang="en-US" altLang="en-US"/>
          </a:p>
          <a:p>
            <a:endParaRPr lang="en-US" altLang="en-US"/>
          </a:p>
          <a:p>
            <a:r>
              <a:rPr lang="en-US" altLang="en-US"/>
              <a:t>What do you mean by competence? I mean I can find out their skills – is that their competence?</a:t>
            </a:r>
          </a:p>
          <a:p>
            <a:endParaRPr lang="en-US" altLang="en-US"/>
          </a:p>
          <a:p>
            <a:endParaRPr lang="en-IN" altLang="en-US"/>
          </a:p>
        </p:txBody>
      </p:sp>
      <p:sp>
        <p:nvSpPr>
          <p:cNvPr id="68611" name="Content Placeholder 2">
            <a:extLst>
              <a:ext uri="{FF2B5EF4-FFF2-40B4-BE49-F238E27FC236}">
                <a16:creationId xmlns:a16="http://schemas.microsoft.com/office/drawing/2014/main" id="{250AAB6C-B3B4-449F-9C50-6111B0FFAE4A}"/>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We have already clarified about these there- natural acceptance, intention and desire. Intention has to with natural acceptance, and we can see that every human being has same natural acceptance, hence, right intention. However, their competence may be different i.e. their desire, thought, expectation may be different.</a:t>
            </a:r>
          </a:p>
          <a:p>
            <a:endParaRPr lang="en-US" altLang="en-US"/>
          </a:p>
          <a:p>
            <a:endParaRPr lang="en-US" altLang="en-US"/>
          </a:p>
          <a:p>
            <a:r>
              <a:rPr lang="en-US" altLang="en-US"/>
              <a:t>Competence means your desire, thought and expectation that you have accumulated as discussed in the session. Skill is a part of it.</a:t>
            </a:r>
          </a:p>
        </p:txBody>
      </p:sp>
      <p:sp>
        <p:nvSpPr>
          <p:cNvPr id="68612" name="Title 3">
            <a:extLst>
              <a:ext uri="{FF2B5EF4-FFF2-40B4-BE49-F238E27FC236}">
                <a16:creationId xmlns:a16="http://schemas.microsoft.com/office/drawing/2014/main" id="{392B1E00-057A-42C1-98D6-6C996F35ADF6}"/>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11 and 12:						Response</a:t>
            </a:r>
            <a:endParaRPr lang="en-IN"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7B3D623F-8EEF-47E2-A6F7-844C1CE08061}"/>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Intention and Desire may be quite different</a:t>
            </a:r>
            <a:endParaRPr lang="en-US" altLang="en-US"/>
          </a:p>
        </p:txBody>
      </p:sp>
      <p:sp>
        <p:nvSpPr>
          <p:cNvPr id="69635" name="Text Placeholder 1">
            <a:extLst>
              <a:ext uri="{FF2B5EF4-FFF2-40B4-BE49-F238E27FC236}">
                <a16:creationId xmlns:a16="http://schemas.microsoft.com/office/drawing/2014/main" id="{644CB50C-FBC3-4798-9B79-DA06B8E2084B}"/>
              </a:ext>
            </a:extLst>
          </p:cNvPr>
          <p:cNvSpPr>
            <a:spLocks noGrp="1" noChangeArrowheads="1"/>
          </p:cNvSpPr>
          <p:nvPr>
            <p:ph type="body" sz="quarter" idx="13"/>
          </p:nvPr>
        </p:nvSpPr>
        <p:spPr bwMode="auto">
          <a:xfrm>
            <a:off x="0" y="609600"/>
            <a:ext cx="2840038"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altLang="en-US"/>
              <a:t>Intention (natural acceptance), pure</a:t>
            </a:r>
          </a:p>
          <a:p>
            <a:pPr marL="0" indent="0">
              <a:buFont typeface="Symbol" pitchFamily="18" charset="2"/>
              <a:buNone/>
            </a:pPr>
            <a:endParaRPr altLang="en-US"/>
          </a:p>
          <a:p>
            <a:pPr marL="0" indent="0">
              <a:buFont typeface="Symbol" pitchFamily="18" charset="2"/>
              <a:buNone/>
            </a:pPr>
            <a:r>
              <a:rPr altLang="en-US"/>
              <a:t>Desire (part of competence) could be motivated by three sources…</a:t>
            </a:r>
          </a:p>
          <a:p>
            <a:pPr marL="0" indent="0">
              <a:buFont typeface="Symbol" pitchFamily="18" charset="2"/>
              <a:buNone/>
            </a:pPr>
            <a:endParaRPr altLang="en-US"/>
          </a:p>
          <a:p>
            <a:pPr marL="0" indent="0">
              <a:buFont typeface="Symbol" pitchFamily="18" charset="2"/>
              <a:buNone/>
            </a:pPr>
            <a:r>
              <a:rPr altLang="en-US"/>
              <a:t>Only a fraction of the desires may be in line with intention (natural acceptance)</a:t>
            </a:r>
            <a:endParaRPr lang="en-IN" altLang="en-US"/>
          </a:p>
        </p:txBody>
      </p:sp>
      <p:graphicFrame>
        <p:nvGraphicFramePr>
          <p:cNvPr id="3" name="Table 2">
            <a:extLst>
              <a:ext uri="{FF2B5EF4-FFF2-40B4-BE49-F238E27FC236}">
                <a16:creationId xmlns:a16="http://schemas.microsoft.com/office/drawing/2014/main" id="{4B328A7F-C979-4439-A008-C86F984252CD}"/>
              </a:ext>
            </a:extLst>
          </p:cNvPr>
          <p:cNvGraphicFramePr>
            <a:graphicFrameLocks noGrp="1"/>
          </p:cNvGraphicFramePr>
          <p:nvPr/>
        </p:nvGraphicFramePr>
        <p:xfrm>
          <a:off x="5334000" y="533400"/>
          <a:ext cx="4800599" cy="4419599"/>
        </p:xfrm>
        <a:graphic>
          <a:graphicData uri="http://schemas.openxmlformats.org/drawingml/2006/table">
            <a:tbl>
              <a:tblPr/>
              <a:tblGrid>
                <a:gridCol w="413396">
                  <a:extLst>
                    <a:ext uri="{9D8B030D-6E8A-4147-A177-3AD203B41FA5}">
                      <a16:colId xmlns:a16="http://schemas.microsoft.com/office/drawing/2014/main" val="20000"/>
                    </a:ext>
                  </a:extLst>
                </a:gridCol>
                <a:gridCol w="2055803">
                  <a:extLst>
                    <a:ext uri="{9D8B030D-6E8A-4147-A177-3AD203B41FA5}">
                      <a16:colId xmlns:a16="http://schemas.microsoft.com/office/drawing/2014/main" val="20001"/>
                    </a:ext>
                  </a:extLst>
                </a:gridCol>
                <a:gridCol w="2331400">
                  <a:extLst>
                    <a:ext uri="{9D8B030D-6E8A-4147-A177-3AD203B41FA5}">
                      <a16:colId xmlns:a16="http://schemas.microsoft.com/office/drawing/2014/main" val="20002"/>
                    </a:ext>
                  </a:extLst>
                </a:gridCol>
              </a:tblGrid>
              <a:tr h="713876">
                <a:tc>
                  <a:txBody>
                    <a:bodyPr/>
                    <a:lstStyle/>
                    <a:p>
                      <a:pPr marL="0" marR="0">
                        <a:spcBef>
                          <a:spcPts val="0"/>
                        </a:spcBef>
                        <a:spcAft>
                          <a:spcPts val="0"/>
                        </a:spcAft>
                      </a:pPr>
                      <a:endParaRPr lang="en-US" sz="1800" b="1" dirty="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rPr>
                        <a:t>Force / Power</a:t>
                      </a:r>
                      <a:endParaRPr lang="en-US" sz="1800" b="1" dirty="0">
                        <a:latin typeface="Times New Roman"/>
                        <a:ea typeface="Times New Roman"/>
                      </a:endParaRPr>
                    </a:p>
                    <a:p>
                      <a:pPr marL="0" marR="0" algn="ctr">
                        <a:spcBef>
                          <a:spcPts val="0"/>
                        </a:spcBef>
                        <a:spcAft>
                          <a:spcPts val="0"/>
                        </a:spcAft>
                      </a:pPr>
                      <a:r>
                        <a:rPr lang="en-US" sz="2400" b="1" kern="1200" dirty="0">
                          <a:solidFill>
                            <a:srgbClr val="002060"/>
                          </a:solidFill>
                          <a:latin typeface="Kruti Dev 010"/>
                          <a:ea typeface="Times New Roman"/>
                          <a:cs typeface="Arial"/>
                        </a:rPr>
                        <a:t>cy@“</a:t>
                      </a:r>
                      <a:r>
                        <a:rPr lang="en-US" sz="2400" b="1" kern="1200" dirty="0" err="1">
                          <a:solidFill>
                            <a:srgbClr val="002060"/>
                          </a:solidFill>
                          <a:latin typeface="Kruti Dev 010"/>
                          <a:ea typeface="Times New Roman"/>
                          <a:cs typeface="Arial"/>
                        </a:rPr>
                        <a:t>kfDr</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rPr>
                        <a:t>Activity</a:t>
                      </a:r>
                      <a:endParaRPr lang="en-US" sz="1800" b="1" dirty="0">
                        <a:latin typeface="Times New Roman"/>
                        <a:ea typeface="Times New Roman"/>
                      </a:endParaRPr>
                    </a:p>
                    <a:p>
                      <a:pPr marL="0" marR="0" algn="ctr">
                        <a:spcBef>
                          <a:spcPts val="0"/>
                        </a:spcBef>
                        <a:spcAft>
                          <a:spcPts val="0"/>
                        </a:spcAft>
                      </a:pPr>
                      <a:r>
                        <a:rPr lang="en-US" sz="2400" b="1" kern="1200" dirty="0" err="1">
                          <a:solidFill>
                            <a:srgbClr val="002060"/>
                          </a:solidFill>
                          <a:latin typeface="Kruti Dev 010"/>
                          <a:ea typeface="Times New Roman"/>
                          <a:cs typeface="Arial"/>
                        </a:rPr>
                        <a:t>fØz;k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lgn="r">
                        <a:spcBef>
                          <a:spcPts val="0"/>
                        </a:spcBef>
                        <a:spcAft>
                          <a:spcPts val="0"/>
                        </a:spcAft>
                      </a:pPr>
                      <a:r>
                        <a:rPr lang="en-US" sz="2000" b="1">
                          <a:latin typeface="Arial"/>
                          <a:ea typeface="Times New Roman"/>
                        </a:rPr>
                        <a:t>1.</a:t>
                      </a:r>
                      <a:endParaRPr lang="en-US" sz="1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solidFill>
                            <a:schemeClr val="bg1"/>
                          </a:solidFill>
                          <a:latin typeface="Arial"/>
                          <a:ea typeface="Calibri"/>
                        </a:rPr>
                        <a:t>Realization</a:t>
                      </a:r>
                      <a:r>
                        <a:rPr lang="en-US" sz="1200" b="1" dirty="0">
                          <a:solidFill>
                            <a:schemeClr val="bg1"/>
                          </a:solidFill>
                          <a:latin typeface="Calibri"/>
                          <a:ea typeface="Calibri"/>
                        </a:rPr>
                        <a:t> </a:t>
                      </a:r>
                    </a:p>
                    <a:p>
                      <a:pPr marL="0" marR="0">
                        <a:spcBef>
                          <a:spcPts val="0"/>
                        </a:spcBef>
                        <a:spcAft>
                          <a:spcPts val="0"/>
                        </a:spcAft>
                      </a:pPr>
                      <a:r>
                        <a:rPr lang="en-US" sz="2400" b="1" kern="1200" dirty="0" err="1">
                          <a:solidFill>
                            <a:schemeClr val="bg1"/>
                          </a:solidFill>
                          <a:latin typeface="Kruti Dev 010"/>
                          <a:ea typeface="Times New Roman"/>
                          <a:cs typeface="Arial"/>
                        </a:rPr>
                        <a:t>vuqHko</a:t>
                      </a:r>
                      <a:endParaRPr lang="en-US" sz="1800" b="1"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0219">
                <a:tc>
                  <a:txBody>
                    <a:bodyPr/>
                    <a:lstStyle/>
                    <a:p>
                      <a:r>
                        <a:rPr lang="en-US" sz="1800" b="1" baseline="0" dirty="0">
                          <a:latin typeface="Times New Roman"/>
                          <a:ea typeface="Calibri"/>
                        </a:rPr>
                        <a:t> </a:t>
                      </a:r>
                      <a:r>
                        <a:rPr lang="en-US" sz="2000" b="1" dirty="0">
                          <a:latin typeface="Arial"/>
                          <a:ea typeface="Calibri"/>
                        </a:rPr>
                        <a:t>2.</a:t>
                      </a:r>
                      <a:r>
                        <a:rPr lang="en-US" sz="1200" b="1" dirty="0">
                          <a:latin typeface="Calibri"/>
                          <a:ea typeface="Calibri"/>
                        </a:rPr>
                        <a:t>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solidFill>
                            <a:schemeClr val="bg1"/>
                          </a:solidFill>
                          <a:latin typeface="Arial"/>
                          <a:ea typeface="Times New Roman"/>
                        </a:rPr>
                        <a:t>Understanding</a:t>
                      </a:r>
                      <a:endParaRPr lang="en-US" sz="1800" b="1" dirty="0">
                        <a:solidFill>
                          <a:schemeClr val="bg1"/>
                        </a:solidFill>
                        <a:latin typeface="Times New Roman"/>
                        <a:ea typeface="Times New Roman"/>
                      </a:endParaRPr>
                    </a:p>
                    <a:p>
                      <a:pPr marL="0" marR="0">
                        <a:spcBef>
                          <a:spcPts val="0"/>
                        </a:spcBef>
                        <a:spcAft>
                          <a:spcPts val="0"/>
                        </a:spcAft>
                      </a:pPr>
                      <a:r>
                        <a:rPr lang="en-US" sz="2400" b="1" kern="1200" dirty="0" err="1">
                          <a:solidFill>
                            <a:schemeClr val="bg1"/>
                          </a:solidFill>
                          <a:latin typeface="Kruti Dev 010"/>
                          <a:ea typeface="Times New Roman"/>
                          <a:cs typeface="Arial"/>
                        </a:rPr>
                        <a:t>cks</a:t>
                      </a:r>
                      <a:r>
                        <a:rPr lang="en-US" sz="2400" b="1" kern="1200" dirty="0">
                          <a:solidFill>
                            <a:schemeClr val="bg1"/>
                          </a:solidFill>
                          <a:latin typeface="Kruti Dev 010"/>
                          <a:ea typeface="Times New Roman"/>
                          <a:cs typeface="Arial"/>
                        </a:rPr>
                        <a:t>/k</a:t>
                      </a:r>
                      <a:endParaRPr lang="en-US" sz="1800" b="1"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3876">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3876">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Thought</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fopkj</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err="1">
                          <a:latin typeface="Arial"/>
                          <a:ea typeface="Times New Roman"/>
                        </a:rPr>
                        <a:t>Analysing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fo'ys"k.k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876">
                <a:tc>
                  <a:txBody>
                    <a:bodyPr/>
                    <a:lstStyle/>
                    <a:p>
                      <a:pPr marL="0" marR="0" algn="r">
                        <a:spcBef>
                          <a:spcPts val="0"/>
                        </a:spcBef>
                        <a:spcAft>
                          <a:spcPts val="0"/>
                        </a:spcAft>
                      </a:pPr>
                      <a:r>
                        <a:rPr lang="en-US" sz="2000" b="1" dirty="0">
                          <a:latin typeface="Arial"/>
                          <a:ea typeface="Times New Roman"/>
                        </a:rPr>
                        <a:t>5.</a:t>
                      </a:r>
                      <a:endParaRPr lang="en-US" sz="1800" b="1"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Expectation</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vk'kk</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Selecting/Tasting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p;u@vkLoknu</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9662" name="Rectangle 10">
            <a:extLst>
              <a:ext uri="{FF2B5EF4-FFF2-40B4-BE49-F238E27FC236}">
                <a16:creationId xmlns:a16="http://schemas.microsoft.com/office/drawing/2014/main" id="{249F20D9-6214-4BFE-9A56-B3D999A80D39}"/>
              </a:ext>
            </a:extLst>
          </p:cNvPr>
          <p:cNvSpPr>
            <a:spLocks noChangeArrowheads="1"/>
          </p:cNvSpPr>
          <p:nvPr/>
        </p:nvSpPr>
        <p:spPr bwMode="auto">
          <a:xfrm>
            <a:off x="3124200" y="5181600"/>
            <a:ext cx="1509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Body </a:t>
            </a:r>
            <a:r>
              <a:rPr lang="en-US" altLang="en-US" sz="2800">
                <a:solidFill>
                  <a:srgbClr val="1E00AA"/>
                </a:solidFill>
                <a:latin typeface="Kruti Dev 010" pitchFamily="2" charset="0"/>
              </a:rPr>
              <a:t>'kjhj</a:t>
            </a:r>
            <a:r>
              <a:rPr lang="en-US" altLang="en-US" sz="2400">
                <a:solidFill>
                  <a:srgbClr val="000000"/>
                </a:solidFill>
                <a:latin typeface="Kruti Dev 010" pitchFamily="2" charset="0"/>
              </a:rPr>
              <a:t> </a:t>
            </a:r>
            <a:endParaRPr lang="en-US" altLang="en-US" sz="2000">
              <a:solidFill>
                <a:srgbClr val="000000"/>
              </a:solidFill>
            </a:endParaRPr>
          </a:p>
        </p:txBody>
      </p:sp>
      <p:cxnSp>
        <p:nvCxnSpPr>
          <p:cNvPr id="13" name="Straight Connector 12">
            <a:extLst>
              <a:ext uri="{FF2B5EF4-FFF2-40B4-BE49-F238E27FC236}">
                <a16:creationId xmlns:a16="http://schemas.microsoft.com/office/drawing/2014/main" id="{72D82085-4AAE-4750-84AD-FEF20AA47F0F}"/>
              </a:ext>
            </a:extLst>
          </p:cNvPr>
          <p:cNvCxnSpPr/>
          <p:nvPr/>
        </p:nvCxnSpPr>
        <p:spPr>
          <a:xfrm rot="10800000">
            <a:off x="3124200" y="4953000"/>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664" name="Rectangle 13">
            <a:extLst>
              <a:ext uri="{FF2B5EF4-FFF2-40B4-BE49-F238E27FC236}">
                <a16:creationId xmlns:a16="http://schemas.microsoft.com/office/drawing/2014/main" id="{7D344853-C837-45B3-9449-EF7733FC95C1}"/>
              </a:ext>
            </a:extLst>
          </p:cNvPr>
          <p:cNvSpPr>
            <a:spLocks noChangeArrowheads="1"/>
          </p:cNvSpPr>
          <p:nvPr/>
        </p:nvSpPr>
        <p:spPr bwMode="auto">
          <a:xfrm>
            <a:off x="4648200" y="5486400"/>
            <a:ext cx="220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Behaviour </a:t>
            </a:r>
            <a:r>
              <a:rPr lang="en-US" altLang="en-US" sz="2800">
                <a:solidFill>
                  <a:srgbClr val="1E00AA"/>
                </a:solidFill>
                <a:latin typeface="Kruti Dev 010" pitchFamily="2" charset="0"/>
              </a:rPr>
              <a:t>O;ogkj</a:t>
            </a:r>
          </a:p>
        </p:txBody>
      </p:sp>
      <p:sp>
        <p:nvSpPr>
          <p:cNvPr id="69665" name="Rectangle 14">
            <a:extLst>
              <a:ext uri="{FF2B5EF4-FFF2-40B4-BE49-F238E27FC236}">
                <a16:creationId xmlns:a16="http://schemas.microsoft.com/office/drawing/2014/main" id="{CD349F15-2120-488F-9941-1FFDC424F2D0}"/>
              </a:ext>
            </a:extLst>
          </p:cNvPr>
          <p:cNvSpPr>
            <a:spLocks noChangeArrowheads="1"/>
          </p:cNvSpPr>
          <p:nvPr/>
        </p:nvSpPr>
        <p:spPr bwMode="auto">
          <a:xfrm>
            <a:off x="7164388" y="5486400"/>
            <a:ext cx="1338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Work </a:t>
            </a:r>
            <a:r>
              <a:rPr lang="en-US" altLang="en-US" sz="2800">
                <a:solidFill>
                  <a:srgbClr val="1E00AA"/>
                </a:solidFill>
                <a:latin typeface="Kruti Dev 010" pitchFamily="2" charset="0"/>
              </a:rPr>
              <a:t>dk;Z</a:t>
            </a:r>
          </a:p>
        </p:txBody>
      </p:sp>
      <p:cxnSp>
        <p:nvCxnSpPr>
          <p:cNvPr id="18" name="Straight Arrow Connector 17">
            <a:extLst>
              <a:ext uri="{FF2B5EF4-FFF2-40B4-BE49-F238E27FC236}">
                <a16:creationId xmlns:a16="http://schemas.microsoft.com/office/drawing/2014/main" id="{52A029BC-2D07-4460-B4DF-5AD69BCB4F77}"/>
              </a:ext>
            </a:extLst>
          </p:cNvPr>
          <p:cNvCxnSpPr>
            <a:endCxn id="69664" idx="0"/>
          </p:cNvCxnSpPr>
          <p:nvPr/>
        </p:nvCxnSpPr>
        <p:spPr>
          <a:xfrm rot="10800000" flipV="1">
            <a:off x="5751513" y="4953000"/>
            <a:ext cx="2478087"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42F128F-00DC-4C92-9214-947295C2E318}"/>
              </a:ext>
            </a:extLst>
          </p:cNvPr>
          <p:cNvCxnSpPr>
            <a:endCxn id="69665" idx="0"/>
          </p:cNvCxnSpPr>
          <p:nvPr/>
        </p:nvCxnSpPr>
        <p:spPr>
          <a:xfrm rot="5400000">
            <a:off x="7765257" y="5022056"/>
            <a:ext cx="533400" cy="395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668" name="Text Box 10">
            <a:extLst>
              <a:ext uri="{FF2B5EF4-FFF2-40B4-BE49-F238E27FC236}">
                <a16:creationId xmlns:a16="http://schemas.microsoft.com/office/drawing/2014/main" id="{D389F096-6752-4710-BEB3-472B45CA26F9}"/>
              </a:ext>
            </a:extLst>
          </p:cNvPr>
          <p:cNvSpPr txBox="1">
            <a:spLocks noChangeArrowheads="1"/>
          </p:cNvSpPr>
          <p:nvPr/>
        </p:nvSpPr>
        <p:spPr bwMode="auto">
          <a:xfrm>
            <a:off x="10290175" y="1295400"/>
            <a:ext cx="1978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a:solidFill>
                  <a:srgbClr val="1E00AA"/>
                </a:solidFill>
              </a:rPr>
              <a:t>Natural Acceptance </a:t>
            </a:r>
          </a:p>
          <a:p>
            <a:pPr eaLnBrk="1" hangingPunct="1">
              <a:spcAft>
                <a:spcPts val="1000"/>
              </a:spcAft>
            </a:pPr>
            <a:r>
              <a:rPr lang="en-US" altLang="en-US" sz="2000" b="1">
                <a:solidFill>
                  <a:srgbClr val="1E00AA"/>
                </a:solidFill>
              </a:rPr>
              <a:t>INTENTION</a:t>
            </a:r>
          </a:p>
        </p:txBody>
      </p:sp>
      <p:sp>
        <p:nvSpPr>
          <p:cNvPr id="69669" name="Text Box 10">
            <a:extLst>
              <a:ext uri="{FF2B5EF4-FFF2-40B4-BE49-F238E27FC236}">
                <a16:creationId xmlns:a16="http://schemas.microsoft.com/office/drawing/2014/main" id="{608428A9-F7D7-467F-8C86-AEA5EDAE8D71}"/>
              </a:ext>
            </a:extLst>
          </p:cNvPr>
          <p:cNvSpPr txBox="1">
            <a:spLocks noChangeArrowheads="1"/>
          </p:cNvSpPr>
          <p:nvPr/>
        </p:nvSpPr>
        <p:spPr bwMode="auto">
          <a:xfrm>
            <a:off x="10287000" y="3505200"/>
            <a:ext cx="220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a:solidFill>
                  <a:srgbClr val="FF0000"/>
                </a:solidFill>
              </a:rPr>
              <a:t>COMPETENCE</a:t>
            </a:r>
          </a:p>
          <a:p>
            <a:pPr eaLnBrk="1" hangingPunct="1">
              <a:spcAft>
                <a:spcPts val="1000"/>
              </a:spcAft>
            </a:pPr>
            <a:r>
              <a:rPr lang="en-US" altLang="en-US" sz="2000" b="1">
                <a:solidFill>
                  <a:srgbClr val="FF0000"/>
                </a:solidFill>
              </a:rPr>
              <a:t>What You Are</a:t>
            </a:r>
          </a:p>
        </p:txBody>
      </p:sp>
      <p:sp>
        <p:nvSpPr>
          <p:cNvPr id="33" name="Right Brace 32">
            <a:extLst>
              <a:ext uri="{FF2B5EF4-FFF2-40B4-BE49-F238E27FC236}">
                <a16:creationId xmlns:a16="http://schemas.microsoft.com/office/drawing/2014/main" id="{4D023A20-7F8F-4E46-879E-7B26F82C6EEA}"/>
              </a:ext>
            </a:extLst>
          </p:cNvPr>
          <p:cNvSpPr/>
          <p:nvPr/>
        </p:nvSpPr>
        <p:spPr>
          <a:xfrm>
            <a:off x="10134600" y="1371600"/>
            <a:ext cx="228600" cy="1295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34" name="Right Brace 33">
            <a:extLst>
              <a:ext uri="{FF2B5EF4-FFF2-40B4-BE49-F238E27FC236}">
                <a16:creationId xmlns:a16="http://schemas.microsoft.com/office/drawing/2014/main" id="{E1D01A7C-E7E5-4B7C-8B05-81A589D6166E}"/>
              </a:ext>
            </a:extLst>
          </p:cNvPr>
          <p:cNvSpPr/>
          <p:nvPr/>
        </p:nvSpPr>
        <p:spPr>
          <a:xfrm>
            <a:off x="10134600" y="2874963"/>
            <a:ext cx="228600" cy="2057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grpSp>
        <p:nvGrpSpPr>
          <p:cNvPr id="69672" name="Group 45">
            <a:extLst>
              <a:ext uri="{FF2B5EF4-FFF2-40B4-BE49-F238E27FC236}">
                <a16:creationId xmlns:a16="http://schemas.microsoft.com/office/drawing/2014/main" id="{6D5502BB-0290-4E81-913B-7A8BC12C5E38}"/>
              </a:ext>
            </a:extLst>
          </p:cNvPr>
          <p:cNvGrpSpPr>
            <a:grpSpLocks/>
          </p:cNvGrpSpPr>
          <p:nvPr/>
        </p:nvGrpSpPr>
        <p:grpSpPr bwMode="auto">
          <a:xfrm>
            <a:off x="9829800" y="4876800"/>
            <a:ext cx="2667000" cy="1336675"/>
            <a:chOff x="6324600" y="4988560"/>
            <a:chExt cx="2667000" cy="1336040"/>
          </a:xfrm>
        </p:grpSpPr>
        <p:sp>
          <p:nvSpPr>
            <p:cNvPr id="69688" name="Text Box 13">
              <a:extLst>
                <a:ext uri="{FF2B5EF4-FFF2-40B4-BE49-F238E27FC236}">
                  <a16:creationId xmlns:a16="http://schemas.microsoft.com/office/drawing/2014/main" id="{F5A0040D-9D8A-4E88-9AFA-0566F40E6ECF}"/>
                </a:ext>
              </a:extLst>
            </p:cNvPr>
            <p:cNvSpPr txBox="1">
              <a:spLocks noChangeArrowheads="1"/>
            </p:cNvSpPr>
            <p:nvPr/>
          </p:nvSpPr>
          <p:spPr bwMode="auto">
            <a:xfrm>
              <a:off x="7124700" y="5168900"/>
              <a:ext cx="18669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solidFill>
                    <a:srgbClr val="FF0000"/>
                  </a:solidFill>
                </a:rPr>
                <a:t>Sensation</a:t>
              </a:r>
            </a:p>
            <a:p>
              <a:pPr eaLnBrk="1" hangingPunct="1">
                <a:spcAft>
                  <a:spcPts val="1000"/>
                </a:spcAft>
              </a:pPr>
              <a:r>
                <a:rPr lang="en-US" altLang="en-US" sz="2800">
                  <a:solidFill>
                    <a:srgbClr val="1E00AA"/>
                  </a:solidFill>
                  <a:latin typeface="Kruti Dev 010" pitchFamily="2" charset="0"/>
                </a:rPr>
                <a:t>Lakosnuk</a:t>
              </a:r>
            </a:p>
            <a:p>
              <a:pPr eaLnBrk="1" hangingPunct="1">
                <a:spcAft>
                  <a:spcPts val="1000"/>
                </a:spcAft>
              </a:pPr>
              <a:endParaRPr lang="en-US" altLang="en-US" sz="1600">
                <a:solidFill>
                  <a:srgbClr val="002060"/>
                </a:solidFill>
                <a:latin typeface="Kruti Dev 010" pitchFamily="2" charset="0"/>
              </a:endParaRPr>
            </a:p>
            <a:p>
              <a:pPr eaLnBrk="1" hangingPunct="1"/>
              <a:endParaRPr lang="en-US" altLang="en-US">
                <a:solidFill>
                  <a:srgbClr val="000000"/>
                </a:solidFill>
              </a:endParaRPr>
            </a:p>
          </p:txBody>
        </p:sp>
        <p:cxnSp>
          <p:nvCxnSpPr>
            <p:cNvPr id="69689" name="AutoShape 14">
              <a:extLst>
                <a:ext uri="{FF2B5EF4-FFF2-40B4-BE49-F238E27FC236}">
                  <a16:creationId xmlns:a16="http://schemas.microsoft.com/office/drawing/2014/main" id="{79433E82-1DA5-4888-9CB0-D14A9FDE52EE}"/>
                </a:ext>
              </a:extLst>
            </p:cNvPr>
            <p:cNvCxnSpPr>
              <a:cxnSpLocks noChangeShapeType="1"/>
            </p:cNvCxnSpPr>
            <p:nvPr/>
          </p:nvCxnSpPr>
          <p:spPr bwMode="auto">
            <a:xfrm flipV="1">
              <a:off x="6324600" y="4988560"/>
              <a:ext cx="0" cy="373063"/>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69690" name="AutoShape 11">
              <a:extLst>
                <a:ext uri="{FF2B5EF4-FFF2-40B4-BE49-F238E27FC236}">
                  <a16:creationId xmlns:a16="http://schemas.microsoft.com/office/drawing/2014/main" id="{D0F372E9-210B-4995-96EC-D4C57D9A463E}"/>
                </a:ext>
              </a:extLst>
            </p:cNvPr>
            <p:cNvCxnSpPr>
              <a:cxnSpLocks noChangeShapeType="1"/>
            </p:cNvCxnSpPr>
            <p:nvPr/>
          </p:nvCxnSpPr>
          <p:spPr bwMode="auto">
            <a:xfrm>
              <a:off x="6324600" y="5367972"/>
              <a:ext cx="838200" cy="1588"/>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sp>
          <p:nvSpPr>
            <p:cNvPr id="39" name="Oval 4">
              <a:extLst>
                <a:ext uri="{FF2B5EF4-FFF2-40B4-BE49-F238E27FC236}">
                  <a16:creationId xmlns:a16="http://schemas.microsoft.com/office/drawing/2014/main" id="{835CD504-D4E7-43F7-881B-7A156255790F}"/>
                </a:ext>
              </a:extLst>
            </p:cNvPr>
            <p:cNvSpPr/>
            <p:nvPr/>
          </p:nvSpPr>
          <p:spPr bwMode="auto">
            <a:xfrm>
              <a:off x="6705600" y="5182143"/>
              <a:ext cx="457200" cy="380819"/>
            </a:xfrm>
            <a:prstGeom prst="ellipse">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800080"/>
                  </a:solidFill>
                </a:rPr>
                <a:t>2</a:t>
              </a:r>
            </a:p>
          </p:txBody>
        </p:sp>
      </p:grpSp>
      <p:grpSp>
        <p:nvGrpSpPr>
          <p:cNvPr id="69673" name="Group 46">
            <a:extLst>
              <a:ext uri="{FF2B5EF4-FFF2-40B4-BE49-F238E27FC236}">
                <a16:creationId xmlns:a16="http://schemas.microsoft.com/office/drawing/2014/main" id="{4E85D926-A164-4D3E-823D-B3005E99B84A}"/>
              </a:ext>
            </a:extLst>
          </p:cNvPr>
          <p:cNvGrpSpPr>
            <a:grpSpLocks/>
          </p:cNvGrpSpPr>
          <p:nvPr/>
        </p:nvGrpSpPr>
        <p:grpSpPr bwMode="auto">
          <a:xfrm>
            <a:off x="9447213" y="457200"/>
            <a:ext cx="2820987" cy="2286000"/>
            <a:chOff x="6323806" y="762000"/>
            <a:chExt cx="2820194" cy="2286000"/>
          </a:xfrm>
        </p:grpSpPr>
        <p:sp>
          <p:nvSpPr>
            <p:cNvPr id="69684" name="Text Box 10">
              <a:extLst>
                <a:ext uri="{FF2B5EF4-FFF2-40B4-BE49-F238E27FC236}">
                  <a16:creationId xmlns:a16="http://schemas.microsoft.com/office/drawing/2014/main" id="{45E72F85-2A57-4AAE-9D9E-B18CA543F80B}"/>
                </a:ext>
              </a:extLst>
            </p:cNvPr>
            <p:cNvSpPr txBox="1">
              <a:spLocks noChangeArrowheads="1"/>
            </p:cNvSpPr>
            <p:nvPr/>
          </p:nvSpPr>
          <p:spPr bwMode="auto">
            <a:xfrm>
              <a:off x="7165975" y="762000"/>
              <a:ext cx="19780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endParaRPr lang="en-US" altLang="en-US" sz="2000" b="1">
                <a:solidFill>
                  <a:srgbClr val="FF0000"/>
                </a:solidFill>
              </a:endParaRPr>
            </a:p>
          </p:txBody>
        </p:sp>
        <p:cxnSp>
          <p:nvCxnSpPr>
            <p:cNvPr id="69685" name="AutoShape 11">
              <a:extLst>
                <a:ext uri="{FF2B5EF4-FFF2-40B4-BE49-F238E27FC236}">
                  <a16:creationId xmlns:a16="http://schemas.microsoft.com/office/drawing/2014/main" id="{6E8698AA-8B7A-47FF-8CF3-E1C46B6A0C0B}"/>
                </a:ext>
              </a:extLst>
            </p:cNvPr>
            <p:cNvCxnSpPr>
              <a:cxnSpLocks noChangeShapeType="1"/>
              <a:endCxn id="47" idx="6"/>
            </p:cNvCxnSpPr>
            <p:nvPr/>
          </p:nvCxnSpPr>
          <p:spPr bwMode="auto">
            <a:xfrm>
              <a:off x="6324600" y="2132806"/>
              <a:ext cx="762579" cy="18257"/>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69686" name="AutoShape 12">
              <a:extLst>
                <a:ext uri="{FF2B5EF4-FFF2-40B4-BE49-F238E27FC236}">
                  <a16:creationId xmlns:a16="http://schemas.microsoft.com/office/drawing/2014/main" id="{A3E5A0F4-864F-44CA-8369-91CFEB75F50F}"/>
                </a:ext>
              </a:extLst>
            </p:cNvPr>
            <p:cNvCxnSpPr>
              <a:cxnSpLocks noChangeShapeType="1"/>
            </p:cNvCxnSpPr>
            <p:nvPr/>
          </p:nvCxnSpPr>
          <p:spPr bwMode="auto">
            <a:xfrm rot="5400000">
              <a:off x="5867400" y="2590006"/>
              <a:ext cx="914400" cy="1588"/>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47" name="Oval 4">
              <a:extLst>
                <a:ext uri="{FF2B5EF4-FFF2-40B4-BE49-F238E27FC236}">
                  <a16:creationId xmlns:a16="http://schemas.microsoft.com/office/drawing/2014/main" id="{B85F429C-42B4-4C60-9BA3-5BC954EE09F3}"/>
                </a:ext>
              </a:extLst>
            </p:cNvPr>
            <p:cNvSpPr/>
            <p:nvPr/>
          </p:nvSpPr>
          <p:spPr bwMode="auto">
            <a:xfrm>
              <a:off x="6630107" y="1960563"/>
              <a:ext cx="457071"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800080"/>
                  </a:solidFill>
                </a:rPr>
                <a:t>3</a:t>
              </a:r>
            </a:p>
          </p:txBody>
        </p:sp>
      </p:grpSp>
      <p:grpSp>
        <p:nvGrpSpPr>
          <p:cNvPr id="69674" name="Group 47">
            <a:extLst>
              <a:ext uri="{FF2B5EF4-FFF2-40B4-BE49-F238E27FC236}">
                <a16:creationId xmlns:a16="http://schemas.microsoft.com/office/drawing/2014/main" id="{158D7D9C-8431-4705-8148-8565C14AE604}"/>
              </a:ext>
            </a:extLst>
          </p:cNvPr>
          <p:cNvGrpSpPr>
            <a:grpSpLocks/>
          </p:cNvGrpSpPr>
          <p:nvPr/>
        </p:nvGrpSpPr>
        <p:grpSpPr bwMode="auto">
          <a:xfrm>
            <a:off x="3124200" y="2209800"/>
            <a:ext cx="5259388" cy="838200"/>
            <a:chOff x="0" y="2209800"/>
            <a:chExt cx="5259388" cy="838200"/>
          </a:xfrm>
        </p:grpSpPr>
        <p:sp>
          <p:nvSpPr>
            <p:cNvPr id="69680" name="Text Box 7">
              <a:extLst>
                <a:ext uri="{FF2B5EF4-FFF2-40B4-BE49-F238E27FC236}">
                  <a16:creationId xmlns:a16="http://schemas.microsoft.com/office/drawing/2014/main" id="{9A7F718E-9EA4-4A67-8C06-F37815E817CF}"/>
                </a:ext>
              </a:extLst>
            </p:cNvPr>
            <p:cNvSpPr txBox="1">
              <a:spLocks noChangeArrowheads="1"/>
            </p:cNvSpPr>
            <p:nvPr/>
          </p:nvSpPr>
          <p:spPr bwMode="auto">
            <a:xfrm>
              <a:off x="0" y="2209800"/>
              <a:ext cx="1981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solidFill>
                    <a:srgbClr val="FF0000"/>
                  </a:solidFill>
                </a:rPr>
                <a:t>Preconditioning</a:t>
              </a:r>
            </a:p>
            <a:p>
              <a:pPr eaLnBrk="1" hangingPunct="1">
                <a:spcAft>
                  <a:spcPts val="1000"/>
                </a:spcAft>
              </a:pPr>
              <a:r>
                <a:rPr lang="en-US" altLang="en-US" sz="2800">
                  <a:solidFill>
                    <a:srgbClr val="1E00AA"/>
                  </a:solidFill>
                  <a:latin typeface="Kruti Dev 010" pitchFamily="2" charset="0"/>
                </a:rPr>
                <a:t>ekU;rk</a:t>
              </a:r>
            </a:p>
          </p:txBody>
        </p:sp>
        <p:cxnSp>
          <p:nvCxnSpPr>
            <p:cNvPr id="69681" name="AutoShape 8">
              <a:extLst>
                <a:ext uri="{FF2B5EF4-FFF2-40B4-BE49-F238E27FC236}">
                  <a16:creationId xmlns:a16="http://schemas.microsoft.com/office/drawing/2014/main" id="{EAA8F877-9612-48B6-918B-A2F1475779D9}"/>
                </a:ext>
              </a:extLst>
            </p:cNvPr>
            <p:cNvCxnSpPr>
              <a:cxnSpLocks noChangeShapeType="1"/>
            </p:cNvCxnSpPr>
            <p:nvPr/>
          </p:nvCxnSpPr>
          <p:spPr bwMode="auto">
            <a:xfrm>
              <a:off x="2057400" y="2438400"/>
              <a:ext cx="3200400" cy="1"/>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69682" name="AutoShape 9">
              <a:extLst>
                <a:ext uri="{FF2B5EF4-FFF2-40B4-BE49-F238E27FC236}">
                  <a16:creationId xmlns:a16="http://schemas.microsoft.com/office/drawing/2014/main" id="{C0BB4F2F-6AFA-467A-846C-6C8C3C9A4829}"/>
                </a:ext>
              </a:extLst>
            </p:cNvPr>
            <p:cNvCxnSpPr>
              <a:cxnSpLocks noChangeShapeType="1"/>
            </p:cNvCxnSpPr>
            <p:nvPr/>
          </p:nvCxnSpPr>
          <p:spPr bwMode="auto">
            <a:xfrm>
              <a:off x="5257800" y="2438400"/>
              <a:ext cx="1588" cy="29845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52" name="Oval 4">
              <a:extLst>
                <a:ext uri="{FF2B5EF4-FFF2-40B4-BE49-F238E27FC236}">
                  <a16:creationId xmlns:a16="http://schemas.microsoft.com/office/drawing/2014/main" id="{F7461209-1F65-4A6B-8ED3-1DF8119469A4}"/>
                </a:ext>
              </a:extLst>
            </p:cNvPr>
            <p:cNvSpPr/>
            <p:nvPr/>
          </p:nvSpPr>
          <p:spPr bwMode="auto">
            <a:xfrm>
              <a:off x="1925638" y="2230438"/>
              <a:ext cx="457200" cy="381000"/>
            </a:xfrm>
            <a:prstGeom prst="ellipse">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800080"/>
                  </a:solidFill>
                </a:rPr>
                <a:t>1</a:t>
              </a:r>
            </a:p>
          </p:txBody>
        </p:sp>
      </p:grpSp>
      <p:pic>
        <p:nvPicPr>
          <p:cNvPr id="69675" name="Picture 28" descr="Picture1.png">
            <a:extLst>
              <a:ext uri="{FF2B5EF4-FFF2-40B4-BE49-F238E27FC236}">
                <a16:creationId xmlns:a16="http://schemas.microsoft.com/office/drawing/2014/main" id="{060AB27E-910F-43DC-920A-2CF1AE8846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5375" y="2517775"/>
            <a:ext cx="28956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676" name="Group 5">
            <a:extLst>
              <a:ext uri="{FF2B5EF4-FFF2-40B4-BE49-F238E27FC236}">
                <a16:creationId xmlns:a16="http://schemas.microsoft.com/office/drawing/2014/main" id="{93E96289-6571-4F7D-901A-9F3F4A9B34BD}"/>
              </a:ext>
            </a:extLst>
          </p:cNvPr>
          <p:cNvGrpSpPr>
            <a:grpSpLocks/>
          </p:cNvGrpSpPr>
          <p:nvPr/>
        </p:nvGrpSpPr>
        <p:grpSpPr bwMode="auto">
          <a:xfrm>
            <a:off x="3581400" y="4800600"/>
            <a:ext cx="1447800" cy="457200"/>
            <a:chOff x="457200" y="4800600"/>
            <a:chExt cx="1447800" cy="457200"/>
          </a:xfrm>
        </p:grpSpPr>
        <p:cxnSp>
          <p:nvCxnSpPr>
            <p:cNvPr id="35" name="Straight Arrow Connector 34">
              <a:extLst>
                <a:ext uri="{FF2B5EF4-FFF2-40B4-BE49-F238E27FC236}">
                  <a16:creationId xmlns:a16="http://schemas.microsoft.com/office/drawing/2014/main" id="{003CB4B5-326B-48AE-825C-B4A2569166A2}"/>
                </a:ext>
              </a:extLst>
            </p:cNvPr>
            <p:cNvCxnSpPr/>
            <p:nvPr/>
          </p:nvCxnSpPr>
          <p:spPr>
            <a:xfrm>
              <a:off x="457200" y="4800600"/>
              <a:ext cx="0" cy="457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7D2FF38-1993-45D6-B778-0F6CC038A4C1}"/>
                </a:ext>
              </a:extLst>
            </p:cNvPr>
            <p:cNvCxnSpPr/>
            <p:nvPr/>
          </p:nvCxnSpPr>
          <p:spPr>
            <a:xfrm>
              <a:off x="609600" y="4800600"/>
              <a:ext cx="0" cy="45720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9679" name="Rectangle 4">
              <a:extLst>
                <a:ext uri="{FF2B5EF4-FFF2-40B4-BE49-F238E27FC236}">
                  <a16:creationId xmlns:a16="http://schemas.microsoft.com/office/drawing/2014/main" id="{EE16DEFE-E3AE-446F-90A0-3EE7CDE4F236}"/>
                </a:ext>
              </a:extLst>
            </p:cNvPr>
            <p:cNvSpPr>
              <a:spLocks noChangeArrowheads="1"/>
            </p:cNvSpPr>
            <p:nvPr/>
          </p:nvSpPr>
          <p:spPr bwMode="auto">
            <a:xfrm>
              <a:off x="566172" y="488846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Information</a:t>
              </a:r>
            </a:p>
          </p:txBody>
        </p:sp>
      </p:gr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F636C67E-D917-4B23-B955-B726391B2B93}"/>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Competence</a:t>
            </a:r>
            <a:endParaRPr lang="en-IN" altLang="en-US"/>
          </a:p>
        </p:txBody>
      </p:sp>
      <p:sp>
        <p:nvSpPr>
          <p:cNvPr id="3" name="Text Placeholder 2">
            <a:extLst>
              <a:ext uri="{FF2B5EF4-FFF2-40B4-BE49-F238E27FC236}">
                <a16:creationId xmlns:a16="http://schemas.microsoft.com/office/drawing/2014/main" id="{F8BBAB31-63CF-4BEB-986C-5C90910AC5F4}"/>
              </a:ext>
            </a:extLst>
          </p:cNvPr>
          <p:cNvSpPr>
            <a:spLocks noGrp="1"/>
          </p:cNvSpPr>
          <p:nvPr>
            <p:ph type="body" sz="quarter" idx="13"/>
          </p:nvPr>
        </p:nvSpPr>
        <p:spPr/>
        <p:txBody>
          <a:bodyPr>
            <a:normAutofit lnSpcReduction="10000"/>
          </a:bodyPr>
          <a:lstStyle/>
          <a:p>
            <a:pPr marL="0" indent="0">
              <a:buFont typeface="Symbol" pitchFamily="18" charset="2"/>
              <a:buNone/>
              <a:defRPr/>
            </a:pPr>
            <a:r>
              <a:rPr altLang="en-US" dirty="0"/>
              <a:t>Competence = Imagination (desire, thought and expectation)…</a:t>
            </a:r>
          </a:p>
          <a:p>
            <a:pPr marL="0" indent="0">
              <a:buFont typeface="Symbol" pitchFamily="18" charset="2"/>
              <a:buNone/>
              <a:defRPr/>
            </a:pPr>
            <a:r>
              <a:rPr altLang="en-US" dirty="0"/>
              <a:t>		(skill is a part of competence, but not all of it)</a:t>
            </a:r>
          </a:p>
          <a:p>
            <a:pPr marL="0" indent="0">
              <a:buFont typeface="Symbol" pitchFamily="18" charset="2"/>
              <a:buNone/>
              <a:defRPr/>
            </a:pPr>
            <a:endParaRPr altLang="en-US" dirty="0"/>
          </a:p>
          <a:p>
            <a:pPr marL="0" indent="0">
              <a:buFont typeface="Symbol" pitchFamily="18" charset="2"/>
              <a:buNone/>
              <a:defRPr/>
            </a:pPr>
            <a:r>
              <a:rPr altLang="en-US" dirty="0"/>
              <a:t>Right evaluation of competence</a:t>
            </a:r>
          </a:p>
          <a:p>
            <a:pPr marL="0" indent="0">
              <a:buFont typeface="Symbol" pitchFamily="18" charset="2"/>
              <a:buNone/>
              <a:defRPr/>
            </a:pPr>
            <a:r>
              <a:rPr altLang="en-US" dirty="0"/>
              <a:t>	evaluation of how much of the imagination is motivated by natural acceptance</a:t>
            </a:r>
          </a:p>
          <a:p>
            <a:pPr marL="0" indent="0">
              <a:buFont typeface="Symbol" pitchFamily="18" charset="2"/>
              <a:buNone/>
              <a:defRPr/>
            </a:pPr>
            <a:r>
              <a:rPr altLang="en-US" dirty="0"/>
              <a:t>	It includes evaluation of the skills related to work, but that is a smaller part</a:t>
            </a:r>
          </a:p>
          <a:p>
            <a:pPr marL="0" indent="0">
              <a:buFont typeface="Symbol" pitchFamily="18" charset="2"/>
              <a:buNone/>
              <a:defRPr/>
            </a:pPr>
            <a:endParaRPr dirty="0"/>
          </a:p>
          <a:p>
            <a:pPr marL="0" indent="0">
              <a:buFont typeface="Symbol" pitchFamily="18" charset="2"/>
              <a:buNone/>
              <a:defRPr/>
            </a:pPr>
            <a:endParaRPr dirty="0"/>
          </a:p>
          <a:p>
            <a:pPr marL="0" indent="0">
              <a:buFont typeface="Symbol" pitchFamily="18" charset="2"/>
              <a:buNone/>
              <a:defRPr/>
            </a:pPr>
            <a:r>
              <a:rPr dirty="0"/>
              <a:t>Contemporary evaluation of competence</a:t>
            </a:r>
          </a:p>
          <a:p>
            <a:pPr marL="0" indent="0">
              <a:buFont typeface="Symbol" pitchFamily="18" charset="2"/>
              <a:buNone/>
              <a:defRPr/>
            </a:pPr>
            <a:r>
              <a:rPr dirty="0"/>
              <a:t>	evaluation of skill</a:t>
            </a:r>
          </a:p>
          <a:p>
            <a:pPr marL="0" indent="0">
              <a:buFont typeface="Symbol" pitchFamily="18" charset="2"/>
              <a:buNone/>
              <a:defRPr/>
            </a:pPr>
            <a:r>
              <a:rPr dirty="0"/>
              <a:t>	+</a:t>
            </a:r>
          </a:p>
          <a:p>
            <a:pPr marL="0" indent="0">
              <a:buFont typeface="Symbol" pitchFamily="18" charset="2"/>
              <a:buNone/>
              <a:defRPr/>
            </a:pPr>
            <a:r>
              <a:rPr dirty="0"/>
              <a:t>	evaluation of attitude / likeability</a:t>
            </a:r>
          </a:p>
          <a:p>
            <a:pPr marL="0" indent="0">
              <a:buFont typeface="Symbol" pitchFamily="18" charset="2"/>
              <a:buNone/>
              <a:defRPr/>
            </a:pPr>
            <a:endParaRPr dirty="0"/>
          </a:p>
          <a:p>
            <a:pPr marL="0" indent="0">
              <a:buFont typeface="Symbol" pitchFamily="18" charset="2"/>
              <a:buNone/>
              <a:defRPr/>
            </a:pPr>
            <a:r>
              <a:rPr dirty="0"/>
              <a:t>Reflect: How would you evaluate someone who is</a:t>
            </a:r>
          </a:p>
          <a:p>
            <a:pPr marL="0" indent="0">
              <a:buFont typeface="Symbol" pitchFamily="18" charset="2"/>
              <a:buNone/>
              <a:defRPr/>
            </a:pPr>
            <a:r>
              <a:rPr dirty="0"/>
              <a:t>	highly skilled, but poor at teamwork?</a:t>
            </a:r>
          </a:p>
          <a:p>
            <a:pPr marL="0" indent="0">
              <a:buFont typeface="Symbol" pitchFamily="18" charset="2"/>
              <a:buNone/>
              <a:defRPr/>
            </a:pPr>
            <a:r>
              <a:rPr dirty="0"/>
              <a:t>	moderately skilled, but good at teamwork?</a:t>
            </a:r>
            <a:endParaRPr lang="en-IN" dirty="0"/>
          </a:p>
        </p:txBody>
      </p:sp>
      <p:pic>
        <p:nvPicPr>
          <p:cNvPr id="70660" name="Picture 28" descr="Picture1.png">
            <a:extLst>
              <a:ext uri="{FF2B5EF4-FFF2-40B4-BE49-F238E27FC236}">
                <a16:creationId xmlns:a16="http://schemas.microsoft.com/office/drawing/2014/main" id="{45DDB1D2-93CE-45ED-8B0A-8B93A73E8CB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0400" y="2417763"/>
            <a:ext cx="1219200"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A37D0625-E1E3-4B01-8B86-481F5196DF23}"/>
              </a:ext>
            </a:extLst>
          </p:cNvPr>
          <p:cNvCxnSpPr>
            <a:cxnSpLocks/>
          </p:cNvCxnSpPr>
          <p:nvPr/>
        </p:nvCxnSpPr>
        <p:spPr>
          <a:xfrm>
            <a:off x="10668000" y="2286000"/>
            <a:ext cx="914400" cy="382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4994" name="Picture 2" descr="Competent Jerks, Lovable Fools, and the Formation of Social Networks">
            <a:extLst>
              <a:ext uri="{FF2B5EF4-FFF2-40B4-BE49-F238E27FC236}">
                <a16:creationId xmlns:a16="http://schemas.microsoft.com/office/drawing/2014/main" id="{8BCF98F8-6E05-4231-99DB-F22CD4CB6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5400" y="3713163"/>
            <a:ext cx="5664200"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5" end="1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49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543B35C7-5D30-4826-B6FA-5B3029F069BD}"/>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These feelings can be recognized – they are definite (9 Feelings)</a:t>
            </a:r>
            <a:endParaRPr lang="en-US" altLang="en-US"/>
          </a:p>
        </p:txBody>
      </p:sp>
      <p:sp>
        <p:nvSpPr>
          <p:cNvPr id="19459" name="Text Placeholder 2">
            <a:extLst>
              <a:ext uri="{FF2B5EF4-FFF2-40B4-BE49-F238E27FC236}">
                <a16:creationId xmlns:a16="http://schemas.microsoft.com/office/drawing/2014/main" id="{999B2499-7E5D-4764-8D23-20652BB96DD3}"/>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Symbol" pitchFamily="18" charset="2"/>
              <a:buNone/>
            </a:pPr>
            <a:r>
              <a:rPr altLang="en-US" dirty="0"/>
              <a:t>We can investigate if these feelings are naturally acceptable to us or not</a:t>
            </a:r>
          </a:p>
          <a:p>
            <a:pPr marL="457200" indent="-457200">
              <a:buFont typeface="Symbol" pitchFamily="18" charset="2"/>
              <a:buNone/>
            </a:pPr>
            <a:endParaRPr altLang="en-US" dirty="0"/>
          </a:p>
          <a:p>
            <a:pPr marL="457200" indent="-457200">
              <a:buFont typeface="Symbol" pitchFamily="18" charset="2"/>
              <a:buNone/>
            </a:pPr>
            <a:r>
              <a:rPr altLang="en-US" dirty="0"/>
              <a:t>What is naturally acceptable to you?</a:t>
            </a:r>
          </a:p>
          <a:p>
            <a:pPr marL="685800" lvl="1" indent="-457200">
              <a:buFont typeface="Wingdings" pitchFamily="2" charset="2"/>
              <a:buNone/>
            </a:pPr>
            <a:r>
              <a:rPr altLang="en-US" dirty="0"/>
              <a:t>Feeling of 	trust 		or mistrust?</a:t>
            </a:r>
          </a:p>
          <a:p>
            <a:pPr marL="685800" lvl="1" indent="-457200">
              <a:buFont typeface="Wingdings" pitchFamily="2" charset="2"/>
              <a:buNone/>
            </a:pPr>
            <a:r>
              <a:rPr altLang="en-US" dirty="0"/>
              <a:t>Feeling of 	respect 		or disrespect?</a:t>
            </a:r>
          </a:p>
          <a:p>
            <a:pPr marL="685800" lvl="1" indent="-457200">
              <a:buFont typeface="Wingdings" pitchFamily="2" charset="2"/>
              <a:buNone/>
            </a:pPr>
            <a:r>
              <a:rPr altLang="en-US" dirty="0"/>
              <a:t>Feeling of 	affection	or jealousy?</a:t>
            </a:r>
          </a:p>
          <a:p>
            <a:pPr marL="685800" lvl="1" indent="-457200">
              <a:buFont typeface="Wingdings" pitchFamily="2" charset="2"/>
              <a:buNone/>
            </a:pPr>
            <a:r>
              <a:rPr altLang="en-US" dirty="0"/>
              <a:t>Feeling of 	care 		or exploitation?</a:t>
            </a:r>
          </a:p>
          <a:p>
            <a:pPr marL="685800" lvl="1" indent="-457200">
              <a:buFont typeface="Wingdings" pitchFamily="2" charset="2"/>
              <a:buNone/>
            </a:pPr>
            <a:r>
              <a:rPr altLang="en-US" dirty="0"/>
              <a:t>Feeling of 	guidance 	or misguidance, confusion?</a:t>
            </a:r>
          </a:p>
          <a:p>
            <a:pPr marL="685800" lvl="1" indent="-457200">
              <a:buFont typeface="Wingdings" pitchFamily="2" charset="2"/>
              <a:buNone/>
            </a:pPr>
            <a:r>
              <a:rPr altLang="en-US" dirty="0"/>
              <a:t>Feeling of	reverence	or irreverence?</a:t>
            </a:r>
          </a:p>
          <a:p>
            <a:pPr marL="685800" lvl="1" indent="-457200">
              <a:buFont typeface="Wingdings" pitchFamily="2" charset="2"/>
              <a:buNone/>
            </a:pPr>
            <a:r>
              <a:rPr altLang="en-US" dirty="0"/>
              <a:t>Feeling of	glory		or inglorious feelings?</a:t>
            </a:r>
          </a:p>
          <a:p>
            <a:pPr marL="685800" lvl="1" indent="-457200">
              <a:buFont typeface="Wingdings" pitchFamily="2" charset="2"/>
              <a:buNone/>
            </a:pPr>
            <a:r>
              <a:rPr altLang="en-US" dirty="0"/>
              <a:t>Feeling of	gratitude	or ingratitude?</a:t>
            </a:r>
          </a:p>
          <a:p>
            <a:pPr marL="685800" lvl="1" indent="-457200">
              <a:buFont typeface="Wingdings" pitchFamily="2" charset="2"/>
              <a:buNone/>
            </a:pPr>
            <a:r>
              <a:rPr altLang="en-US" dirty="0"/>
              <a:t>Feeling of 	love		or hatred?</a:t>
            </a:r>
            <a:endParaRPr lang="en-IN" altLang="en-US" dirty="0"/>
          </a:p>
          <a:p>
            <a:pPr marL="685800" lvl="1" indent="-457200">
              <a:buFont typeface="Wingdings" pitchFamily="2" charset="2"/>
              <a:buNone/>
            </a:pPr>
            <a:endParaRPr altLang="en-US" dirty="0"/>
          </a:p>
        </p:txBody>
      </p:sp>
    </p:spTree>
    <p:extLst>
      <p:ext uri="{BB962C8B-B14F-4D97-AF65-F5344CB8AC3E}">
        <p14:creationId xmlns:p14="http://schemas.microsoft.com/office/powerpoint/2010/main" val="139321698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CFE1F9C-04E3-4CA8-9770-FB4FCEDD0D6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Trust (</a:t>
            </a:r>
            <a:r>
              <a:rPr lang="en-US" altLang="en-US" sz="2800">
                <a:latin typeface="Kruti Dev 010" pitchFamily="2" charset="0"/>
              </a:rPr>
              <a:t>fo”okl</a:t>
            </a:r>
            <a:r>
              <a:rPr lang="en-US" altLang="en-US"/>
              <a:t>)</a:t>
            </a:r>
            <a:endParaRPr lang="en-GB" altLang="en-US"/>
          </a:p>
        </p:txBody>
      </p:sp>
      <p:sp>
        <p:nvSpPr>
          <p:cNvPr id="4099" name="Text Placeholder 2">
            <a:extLst>
              <a:ext uri="{FF2B5EF4-FFF2-40B4-BE49-F238E27FC236}">
                <a16:creationId xmlns:a16="http://schemas.microsoft.com/office/drawing/2014/main" id="{C40C4341-8778-4468-ADEB-A669E6783AEA}"/>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altLang="en-US" dirty="0"/>
              <a:t>Trust 	= to be assured (</a:t>
            </a:r>
            <a:r>
              <a:rPr lang="en-GB" altLang="en-US" sz="2800" dirty="0" err="1">
                <a:solidFill>
                  <a:srgbClr val="1E00AA"/>
                </a:solidFill>
                <a:latin typeface="Kruti Dev 010" pitchFamily="2" charset="0"/>
              </a:rPr>
              <a:t>vk”oLr</a:t>
            </a:r>
            <a:r>
              <a:rPr lang="en-GB" altLang="en-US" sz="2800" dirty="0">
                <a:solidFill>
                  <a:srgbClr val="1E00AA"/>
                </a:solidFill>
                <a:latin typeface="Kruti Dev 010" pitchFamily="2" charset="0"/>
              </a:rPr>
              <a:t> </a:t>
            </a:r>
            <a:r>
              <a:rPr lang="en-GB" altLang="en-US" sz="2800" dirty="0" err="1">
                <a:solidFill>
                  <a:srgbClr val="1E00AA"/>
                </a:solidFill>
                <a:latin typeface="Kruti Dev 010" pitchFamily="2" charset="0"/>
              </a:rPr>
              <a:t>gksuk</a:t>
            </a:r>
            <a:r>
              <a:rPr altLang="en-US" dirty="0"/>
              <a:t>)</a:t>
            </a:r>
          </a:p>
          <a:p>
            <a:pPr>
              <a:buFont typeface="Symbol" pitchFamily="18" charset="2"/>
              <a:buNone/>
              <a:defRPr/>
            </a:pPr>
            <a:r>
              <a:rPr lang="en-GB" altLang="en-US" dirty="0"/>
              <a:t>		= to have the clarity that the other wants to make me happy and prosperous</a:t>
            </a:r>
          </a:p>
          <a:p>
            <a:pPr>
              <a:buFont typeface="Symbol" pitchFamily="18" charset="2"/>
              <a:buNone/>
              <a:defRPr/>
            </a:pPr>
            <a:r>
              <a:rPr lang="en-GB" altLang="en-US" dirty="0"/>
              <a:t>		= </a:t>
            </a:r>
            <a:r>
              <a:rPr lang="en-GB" altLang="en-US" sz="2800" dirty="0" err="1">
                <a:solidFill>
                  <a:srgbClr val="1E00AA"/>
                </a:solidFill>
                <a:latin typeface="Kruti Dev 010" pitchFamily="2" charset="0"/>
              </a:rPr>
              <a:t>nwljk</a:t>
            </a:r>
            <a:r>
              <a:rPr lang="en-GB" altLang="en-US" sz="2800" dirty="0">
                <a:solidFill>
                  <a:srgbClr val="1E00AA"/>
                </a:solidFill>
                <a:latin typeface="Kruti Dev 010" pitchFamily="2" charset="0"/>
              </a:rPr>
              <a:t> </a:t>
            </a:r>
            <a:r>
              <a:rPr lang="en-GB" altLang="en-US" sz="2800" dirty="0" err="1">
                <a:solidFill>
                  <a:srgbClr val="1E00AA"/>
                </a:solidFill>
                <a:latin typeface="Kruti Dev 010" pitchFamily="2" charset="0"/>
              </a:rPr>
              <a:t>esjs</a:t>
            </a:r>
            <a:r>
              <a:rPr lang="en-GB" altLang="en-US" sz="2800" dirty="0">
                <a:solidFill>
                  <a:srgbClr val="1E00AA"/>
                </a:solidFill>
                <a:latin typeface="Kruti Dev 010" pitchFamily="2" charset="0"/>
              </a:rPr>
              <a:t> </a:t>
            </a:r>
            <a:r>
              <a:rPr lang="en-GB" altLang="en-US" sz="2800" dirty="0" err="1">
                <a:solidFill>
                  <a:srgbClr val="1E00AA"/>
                </a:solidFill>
                <a:latin typeface="Kruti Dev 010" pitchFamily="2" charset="0"/>
              </a:rPr>
              <a:t>lq</a:t>
            </a:r>
            <a:r>
              <a:rPr lang="en-GB" altLang="en-US" sz="2800" dirty="0">
                <a:solidFill>
                  <a:srgbClr val="1E00AA"/>
                </a:solidFill>
                <a:latin typeface="Kruti Dev 010" pitchFamily="2" charset="0"/>
              </a:rPr>
              <a:t>[k] </a:t>
            </a:r>
            <a:r>
              <a:rPr lang="en-GB" altLang="en-US" sz="2800" dirty="0" err="1">
                <a:solidFill>
                  <a:srgbClr val="1E00AA"/>
                </a:solidFill>
                <a:latin typeface="Kruti Dev 010" pitchFamily="2" charset="0"/>
              </a:rPr>
              <a:t>le`f</a:t>
            </a:r>
            <a:r>
              <a:rPr lang="en-GB" altLang="en-US" sz="2800" dirty="0">
                <a:solidFill>
                  <a:srgbClr val="1E00AA"/>
                </a:solidFill>
                <a:latin typeface="Kruti Dev 010" pitchFamily="2" charset="0"/>
              </a:rPr>
              <a:t>) ds </a:t>
            </a:r>
            <a:r>
              <a:rPr lang="en-GB" altLang="en-US" sz="2800" dirty="0" err="1">
                <a:solidFill>
                  <a:srgbClr val="1E00AA"/>
                </a:solidFill>
                <a:latin typeface="Kruti Dev 010" pitchFamily="2" charset="0"/>
              </a:rPr>
              <a:t>vFkZ</a:t>
            </a:r>
            <a:r>
              <a:rPr lang="en-GB" altLang="en-US" sz="2800" dirty="0">
                <a:solidFill>
                  <a:srgbClr val="1E00AA"/>
                </a:solidFill>
                <a:latin typeface="Kruti Dev 010" pitchFamily="2" charset="0"/>
              </a:rPr>
              <a:t> </a:t>
            </a:r>
            <a:r>
              <a:rPr lang="en-GB" altLang="en-US" sz="2800" dirty="0" err="1">
                <a:solidFill>
                  <a:srgbClr val="1E00AA"/>
                </a:solidFill>
                <a:latin typeface="Kruti Dev 010" pitchFamily="2" charset="0"/>
              </a:rPr>
              <a:t>esa</a:t>
            </a:r>
            <a:r>
              <a:rPr lang="en-GB" altLang="en-US" sz="2800" dirty="0">
                <a:solidFill>
                  <a:srgbClr val="1E00AA"/>
                </a:solidFill>
                <a:latin typeface="Kruti Dev 010" pitchFamily="2" charset="0"/>
              </a:rPr>
              <a:t> </a:t>
            </a:r>
            <a:r>
              <a:rPr lang="en-GB" altLang="en-US" sz="2800" dirty="0" err="1">
                <a:solidFill>
                  <a:srgbClr val="1E00AA"/>
                </a:solidFill>
                <a:latin typeface="Kruti Dev 010" pitchFamily="2" charset="0"/>
              </a:rPr>
              <a:t>gS</a:t>
            </a:r>
            <a:r>
              <a:rPr lang="en-GB" altLang="en-US" sz="2800" dirty="0">
                <a:solidFill>
                  <a:srgbClr val="1E00AA"/>
                </a:solidFill>
                <a:latin typeface="Kruti Dev 010" pitchFamily="2" charset="0"/>
              </a:rPr>
              <a:t>] ,</a:t>
            </a:r>
            <a:r>
              <a:rPr lang="en-GB" altLang="en-US" sz="2800" dirty="0" err="1">
                <a:solidFill>
                  <a:srgbClr val="1E00AA"/>
                </a:solidFill>
                <a:latin typeface="Kruti Dev 010" pitchFamily="2" charset="0"/>
              </a:rPr>
              <a:t>slk</a:t>
            </a:r>
            <a:r>
              <a:rPr lang="en-GB" altLang="en-US" sz="2800" dirty="0">
                <a:solidFill>
                  <a:srgbClr val="1E00AA"/>
                </a:solidFill>
                <a:latin typeface="Kruti Dev 010" pitchFamily="2" charset="0"/>
              </a:rPr>
              <a:t> </a:t>
            </a:r>
            <a:r>
              <a:rPr lang="en-GB" altLang="en-US" sz="2800" dirty="0" err="1">
                <a:solidFill>
                  <a:srgbClr val="1E00AA"/>
                </a:solidFill>
                <a:latin typeface="Kruti Dev 010" pitchFamily="2" charset="0"/>
              </a:rPr>
              <a:t>Li’V</a:t>
            </a:r>
            <a:r>
              <a:rPr lang="en-GB" altLang="en-US" sz="2800" dirty="0">
                <a:solidFill>
                  <a:srgbClr val="1E00AA"/>
                </a:solidFill>
                <a:latin typeface="Kruti Dev 010" pitchFamily="2" charset="0"/>
              </a:rPr>
              <a:t> </a:t>
            </a:r>
            <a:r>
              <a:rPr lang="en-GB" altLang="en-US" sz="2800" dirty="0" err="1">
                <a:solidFill>
                  <a:srgbClr val="1E00AA"/>
                </a:solidFill>
                <a:latin typeface="Kruti Dev 010" pitchFamily="2" charset="0"/>
              </a:rPr>
              <a:t>gksuk</a:t>
            </a:r>
            <a:endParaRPr lang="en-GB" altLang="en-US" sz="2800" dirty="0">
              <a:solidFill>
                <a:srgbClr val="1E00AA"/>
              </a:solidFill>
              <a:latin typeface="Kruti Dev 010" pitchFamily="2" charset="0"/>
            </a:endParaRPr>
          </a:p>
          <a:p>
            <a:pPr>
              <a:buFont typeface="Symbol" pitchFamily="18" charset="2"/>
              <a:buNone/>
              <a:defRPr/>
            </a:pPr>
            <a:endParaRPr lang="en-GB" altLang="en-US" sz="2800" i="1" dirty="0">
              <a:solidFill>
                <a:srgbClr val="1E00AA"/>
              </a:solidFill>
              <a:latin typeface="Kruti Dev 010" pitchFamily="2" charset="0"/>
            </a:endParaRPr>
          </a:p>
          <a:p>
            <a:pPr>
              <a:buFont typeface="Symbol" pitchFamily="18" charset="2"/>
              <a:buNone/>
              <a:defRPr/>
            </a:pPr>
            <a:endParaRPr lang="en-GB" altLang="en-US" sz="2800" i="1" dirty="0">
              <a:solidFill>
                <a:srgbClr val="1E00AA"/>
              </a:solidFill>
              <a:latin typeface="Kruti Dev 010" pitchFamily="2" charset="0"/>
            </a:endParaRPr>
          </a:p>
          <a:p>
            <a:pPr>
              <a:buFont typeface="Symbol" pitchFamily="18" charset="2"/>
              <a:buNone/>
              <a:defRPr/>
            </a:pPr>
            <a:endParaRPr lang="en-GB" altLang="en-US" dirty="0"/>
          </a:p>
          <a:p>
            <a:pPr>
              <a:buFont typeface="Symbol" pitchFamily="18" charset="2"/>
              <a:buNone/>
              <a:defRPr/>
            </a:pPr>
            <a:endParaRPr lang="en-GB" altLang="en-US" dirty="0"/>
          </a:p>
          <a:p>
            <a:pPr>
              <a:buFont typeface="Symbol" pitchFamily="18" charset="2"/>
              <a:buNone/>
              <a:defRPr/>
            </a:pPr>
            <a:endParaRPr lang="en-GB" altLang="en-US" dirty="0"/>
          </a:p>
          <a:p>
            <a:pPr>
              <a:buFont typeface="Symbol" pitchFamily="18" charset="2"/>
              <a:buNone/>
              <a:defRPr/>
            </a:pPr>
            <a:endParaRPr lang="en-GB" altLang="en-US" dirty="0"/>
          </a:p>
          <a:p>
            <a:pPr>
              <a:buFont typeface="Symbol" pitchFamily="18" charset="2"/>
              <a:buNone/>
              <a:defRPr/>
            </a:pPr>
            <a:endParaRPr lang="en-GB" altLang="en-US" dirty="0"/>
          </a:p>
          <a:p>
            <a:pPr>
              <a:buFont typeface="Symbol" pitchFamily="18" charset="2"/>
              <a:buNone/>
              <a:defRPr/>
            </a:pPr>
            <a:r>
              <a:rPr lang="en-GB" altLang="en-US" dirty="0"/>
              <a:t>Now, let us explore this feeling of trust between two individuals</a:t>
            </a:r>
          </a:p>
          <a:p>
            <a:pPr lvl="1">
              <a:defRPr/>
            </a:pPr>
            <a:r>
              <a:rPr lang="en-GB" altLang="en-US" dirty="0"/>
              <a:t>You are the first individual</a:t>
            </a:r>
          </a:p>
          <a:p>
            <a:pPr lvl="1">
              <a:defRPr/>
            </a:pPr>
            <a:r>
              <a:rPr lang="en-GB" altLang="en-US" dirty="0"/>
              <a:t>Think of the other as someone in your family… close friends</a:t>
            </a:r>
          </a:p>
          <a:p>
            <a:pPr>
              <a:buFont typeface="Symbol" pitchFamily="18" charset="2"/>
              <a:buNone/>
              <a:defRPr/>
            </a:pPr>
            <a:endParaRPr lang="en-GB" altLang="en-US" dirty="0"/>
          </a:p>
          <a:p>
            <a:pPr>
              <a:buFont typeface="Symbol" pitchFamily="18" charset="2"/>
              <a:buNone/>
              <a:defRPr/>
            </a:pPr>
            <a:r>
              <a:rPr lang="en-GB" altLang="en-US" dirty="0"/>
              <a:t>And let us ask some simple questions…</a:t>
            </a:r>
          </a:p>
        </p:txBody>
      </p:sp>
    </p:spTree>
    <p:extLst>
      <p:ext uri="{BB962C8B-B14F-4D97-AF65-F5344CB8AC3E}">
        <p14:creationId xmlns:p14="http://schemas.microsoft.com/office/powerpoint/2010/main" val="2121575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099">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9">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51CED9B-4932-491D-AEAB-4510C15466CC}"/>
              </a:ext>
            </a:extLst>
          </p:cNvPr>
          <p:cNvSpPr>
            <a:spLocks noGrp="1"/>
          </p:cNvSpPr>
          <p:nvPr>
            <p:ph sz="half" idx="1"/>
          </p:nvPr>
        </p:nvSpPr>
        <p:spPr/>
        <p:txBody>
          <a:bodyPr/>
          <a:lstStyle/>
          <a:p>
            <a:pPr algn="ctr">
              <a:buFont typeface="Arial" charset="0"/>
              <a:buNone/>
              <a:defRPr/>
            </a:pPr>
            <a:r>
              <a:rPr lang="en-GB" u="sng" dirty="0">
                <a:latin typeface="Arial" charset="0"/>
                <a:cs typeface="Arial" charset="0"/>
              </a:rPr>
              <a:t>About  your Natural Acceptance</a:t>
            </a:r>
          </a:p>
          <a:p>
            <a:pPr>
              <a:buFont typeface="Arial" charset="0"/>
              <a:buNone/>
              <a:defRPr/>
            </a:pPr>
            <a:endParaRPr lang="en-GB" sz="1200" u="sng" dirty="0">
              <a:latin typeface="Arial" charset="0"/>
              <a:cs typeface="Arial" charset="0"/>
            </a:endParaRPr>
          </a:p>
          <a:p>
            <a:pPr marL="457200" indent="-457200">
              <a:buFont typeface="Arial" panose="020B0604020202020204" pitchFamily="34" charset="0"/>
              <a:buNone/>
              <a:defRPr/>
            </a:pPr>
            <a:r>
              <a:rPr lang="en-GB" dirty="0">
                <a:latin typeface="Arial" charset="0"/>
                <a:cs typeface="Arial" charset="0"/>
              </a:rPr>
              <a:t>1a. I </a:t>
            </a:r>
            <a:r>
              <a:rPr lang="en-GB" dirty="0">
                <a:solidFill>
                  <a:srgbClr val="0000FF"/>
                </a:solidFill>
                <a:latin typeface="Arial" charset="0"/>
                <a:cs typeface="Arial" charset="0"/>
              </a:rPr>
              <a:t>want to </a:t>
            </a:r>
            <a:r>
              <a:rPr lang="en-GB" dirty="0">
                <a:latin typeface="Arial" charset="0"/>
                <a:cs typeface="Arial" charset="0"/>
              </a:rPr>
              <a:t>make myself happy </a:t>
            </a:r>
            <a:r>
              <a:rPr lang="en-GB" dirty="0">
                <a:solidFill>
                  <a:schemeClr val="bg1"/>
                </a:solidFill>
                <a:latin typeface="Arial" charset="0"/>
                <a:cs typeface="Arial" charset="0"/>
              </a:rPr>
              <a:t>always</a:t>
            </a:r>
          </a:p>
          <a:p>
            <a:pPr marL="457200" indent="-457200">
              <a:buFont typeface="Arial" panose="020B0604020202020204" pitchFamily="34" charset="0"/>
              <a:buNone/>
              <a:defRPr/>
            </a:pPr>
            <a:endParaRPr lang="en-GB" sz="1200" dirty="0">
              <a:latin typeface="Arial" charset="0"/>
              <a:cs typeface="Arial" charset="0"/>
            </a:endParaRPr>
          </a:p>
          <a:p>
            <a:pPr marL="457200" indent="-457200">
              <a:buFont typeface="Arial" panose="020B0604020202020204" pitchFamily="34" charset="0"/>
              <a:buNone/>
              <a:defRPr/>
            </a:pPr>
            <a:r>
              <a:rPr lang="en-GB" dirty="0">
                <a:latin typeface="Arial" charset="0"/>
                <a:cs typeface="Arial" charset="0"/>
              </a:rPr>
              <a:t>2a. I </a:t>
            </a:r>
            <a:r>
              <a:rPr lang="en-GB" dirty="0">
                <a:solidFill>
                  <a:srgbClr val="0000FF"/>
                </a:solidFill>
                <a:latin typeface="Arial" charset="0"/>
                <a:cs typeface="Arial" charset="0"/>
              </a:rPr>
              <a:t>want to </a:t>
            </a:r>
            <a:r>
              <a:rPr lang="en-GB" dirty="0">
                <a:latin typeface="Arial" charset="0"/>
                <a:cs typeface="Arial" charset="0"/>
              </a:rPr>
              <a:t>make the other happy </a:t>
            </a:r>
            <a:r>
              <a:rPr lang="en-GB" dirty="0">
                <a:solidFill>
                  <a:schemeClr val="bg1"/>
                </a:solidFill>
                <a:latin typeface="Arial" charset="0"/>
                <a:cs typeface="Arial" charset="0"/>
              </a:rPr>
              <a:t>always</a:t>
            </a:r>
          </a:p>
          <a:p>
            <a:pPr marL="457200" indent="-457200">
              <a:buFont typeface="Arial" panose="020B0604020202020204" pitchFamily="34" charset="0"/>
              <a:buNone/>
              <a:defRPr/>
            </a:pPr>
            <a:endParaRPr lang="en-US" sz="1100" dirty="0">
              <a:latin typeface="Arial" charset="0"/>
              <a:cs typeface="Arial" charset="0"/>
            </a:endParaRPr>
          </a:p>
          <a:p>
            <a:pPr marL="457200" indent="-457200">
              <a:buFont typeface="Arial" panose="020B0604020202020204" pitchFamily="34" charset="0"/>
              <a:buNone/>
              <a:defRPr/>
            </a:pPr>
            <a:r>
              <a:rPr lang="en-GB" dirty="0">
                <a:latin typeface="Arial" charset="0"/>
                <a:cs typeface="Arial" charset="0"/>
              </a:rPr>
              <a:t>3a. The other </a:t>
            </a:r>
            <a:r>
              <a:rPr lang="en-GB" dirty="0">
                <a:solidFill>
                  <a:srgbClr val="0000FF"/>
                </a:solidFill>
                <a:latin typeface="Arial" charset="0"/>
                <a:cs typeface="Arial" charset="0"/>
              </a:rPr>
              <a:t>wants to </a:t>
            </a:r>
            <a:r>
              <a:rPr lang="en-GB" dirty="0">
                <a:latin typeface="Arial" charset="0"/>
                <a:cs typeface="Arial" charset="0"/>
              </a:rPr>
              <a:t>make herself/himself happy </a:t>
            </a:r>
            <a:r>
              <a:rPr lang="en-GB" dirty="0">
                <a:solidFill>
                  <a:schemeClr val="bg1"/>
                </a:solidFill>
                <a:latin typeface="Arial" charset="0"/>
                <a:cs typeface="Arial" charset="0"/>
              </a:rPr>
              <a:t>always</a:t>
            </a:r>
          </a:p>
          <a:p>
            <a:pPr marL="457200" indent="-457200">
              <a:buFont typeface="Arial" panose="020B0604020202020204" pitchFamily="34" charset="0"/>
              <a:buNone/>
              <a:defRPr/>
            </a:pPr>
            <a:endParaRPr lang="en-US" sz="1100" dirty="0">
              <a:latin typeface="Arial" charset="0"/>
              <a:cs typeface="Arial" charset="0"/>
            </a:endParaRPr>
          </a:p>
          <a:p>
            <a:pPr marL="457200" indent="-457200">
              <a:buFont typeface="Arial" panose="020B0604020202020204" pitchFamily="34" charset="0"/>
              <a:buNone/>
              <a:defRPr/>
            </a:pPr>
            <a:r>
              <a:rPr lang="en-GB" dirty="0">
                <a:latin typeface="Arial" charset="0"/>
                <a:cs typeface="Arial" charset="0"/>
              </a:rPr>
              <a:t>4a. The other </a:t>
            </a:r>
            <a:r>
              <a:rPr lang="en-GB" dirty="0">
                <a:solidFill>
                  <a:srgbClr val="0000FF"/>
                </a:solidFill>
                <a:latin typeface="Arial" charset="0"/>
                <a:cs typeface="Arial" charset="0"/>
              </a:rPr>
              <a:t>wants to </a:t>
            </a:r>
            <a:r>
              <a:rPr lang="en-GB" dirty="0">
                <a:latin typeface="Arial" charset="0"/>
                <a:cs typeface="Arial" charset="0"/>
              </a:rPr>
              <a:t>make me happy </a:t>
            </a:r>
            <a:r>
              <a:rPr lang="en-GB" dirty="0">
                <a:solidFill>
                  <a:schemeClr val="bg1"/>
                </a:solidFill>
                <a:latin typeface="Arial" charset="0"/>
                <a:cs typeface="Arial" charset="0"/>
              </a:rPr>
              <a:t>always</a:t>
            </a:r>
            <a:endParaRPr lang="en-GB" dirty="0">
              <a:solidFill>
                <a:schemeClr val="bg1"/>
              </a:solidFill>
            </a:endParaRPr>
          </a:p>
        </p:txBody>
      </p:sp>
      <p:sp>
        <p:nvSpPr>
          <p:cNvPr id="6" name="Content Placeholder 5">
            <a:extLst>
              <a:ext uri="{FF2B5EF4-FFF2-40B4-BE49-F238E27FC236}">
                <a16:creationId xmlns:a16="http://schemas.microsoft.com/office/drawing/2014/main" id="{E2065394-9B52-4565-8FA2-FF02CED89FFF}"/>
              </a:ext>
            </a:extLst>
          </p:cNvPr>
          <p:cNvSpPr>
            <a:spLocks noGrp="1"/>
          </p:cNvSpPr>
          <p:nvPr>
            <p:ph sz="half" idx="2"/>
          </p:nvPr>
        </p:nvSpPr>
        <p:spPr/>
        <p:txBody>
          <a:bodyPr/>
          <a:lstStyle/>
          <a:p>
            <a:pPr algn="ctr">
              <a:lnSpc>
                <a:spcPct val="130000"/>
              </a:lnSpc>
              <a:buFont typeface="Symbol" pitchFamily="18" charset="2"/>
              <a:buNone/>
              <a:defRPr/>
            </a:pPr>
            <a:r>
              <a:rPr lang="en-GB" u="sng" dirty="0">
                <a:latin typeface="Arial" charset="0"/>
                <a:cs typeface="Arial" charset="0"/>
              </a:rPr>
              <a:t>About your Competence</a:t>
            </a:r>
          </a:p>
          <a:p>
            <a:pPr>
              <a:lnSpc>
                <a:spcPct val="130000"/>
              </a:lnSpc>
              <a:buFont typeface="Symbol" pitchFamily="18" charset="2"/>
              <a:buNone/>
              <a:defRPr/>
            </a:pPr>
            <a:endParaRPr lang="en-GB" sz="500" u="sng" dirty="0">
              <a:latin typeface="Arial" charset="0"/>
              <a:cs typeface="Arial" charset="0"/>
            </a:endParaRPr>
          </a:p>
          <a:p>
            <a:pPr marL="457200" indent="-457200">
              <a:lnSpc>
                <a:spcPct val="130000"/>
              </a:lnSpc>
              <a:buFont typeface="Arial" panose="020B0604020202020204" pitchFamily="34" charset="0"/>
              <a:buNone/>
              <a:defRPr/>
            </a:pPr>
            <a:r>
              <a:rPr lang="en-GB" dirty="0">
                <a:latin typeface="Arial" charset="0"/>
                <a:cs typeface="Arial" charset="0"/>
              </a:rPr>
              <a:t>1b. I </a:t>
            </a:r>
            <a:r>
              <a:rPr lang="en-GB" dirty="0">
                <a:solidFill>
                  <a:srgbClr val="0000FF"/>
                </a:solidFill>
                <a:latin typeface="Arial" charset="0"/>
                <a:cs typeface="Arial" charset="0"/>
              </a:rPr>
              <a:t>am able to </a:t>
            </a:r>
            <a:r>
              <a:rPr lang="en-GB" dirty="0">
                <a:latin typeface="Arial" charset="0"/>
                <a:cs typeface="Arial" charset="0"/>
              </a:rPr>
              <a:t>make myself  always happy </a:t>
            </a:r>
          </a:p>
          <a:p>
            <a:pPr marL="457200" indent="-457200">
              <a:lnSpc>
                <a:spcPct val="130000"/>
              </a:lnSpc>
              <a:buFont typeface="Arial" panose="020B0604020202020204" pitchFamily="34" charset="0"/>
              <a:buNone/>
              <a:defRPr/>
            </a:pPr>
            <a:endParaRPr lang="en-GB" sz="400" dirty="0">
              <a:latin typeface="Arial" charset="0"/>
              <a:cs typeface="Arial" charset="0"/>
            </a:endParaRPr>
          </a:p>
          <a:p>
            <a:pPr marL="457200" indent="-457200">
              <a:lnSpc>
                <a:spcPct val="130000"/>
              </a:lnSpc>
              <a:buFont typeface="Arial" panose="020B0604020202020204" pitchFamily="34" charset="0"/>
              <a:buNone/>
              <a:defRPr/>
            </a:pPr>
            <a:r>
              <a:rPr lang="en-GB" dirty="0">
                <a:latin typeface="Arial" charset="0"/>
                <a:cs typeface="Arial" charset="0"/>
              </a:rPr>
              <a:t>2b. I </a:t>
            </a:r>
            <a:r>
              <a:rPr lang="en-GB" dirty="0">
                <a:solidFill>
                  <a:srgbClr val="0000FF"/>
                </a:solidFill>
                <a:latin typeface="Arial" charset="0"/>
                <a:cs typeface="Arial" charset="0"/>
              </a:rPr>
              <a:t>am able to </a:t>
            </a:r>
            <a:r>
              <a:rPr lang="en-GB" dirty="0">
                <a:latin typeface="Arial" charset="0"/>
                <a:cs typeface="Arial" charset="0"/>
              </a:rPr>
              <a:t>make the other always happy</a:t>
            </a:r>
          </a:p>
          <a:p>
            <a:pPr marL="457200" indent="-457200">
              <a:lnSpc>
                <a:spcPct val="130000"/>
              </a:lnSpc>
              <a:buFont typeface="Arial" panose="020B0604020202020204" pitchFamily="34" charset="0"/>
              <a:buNone/>
              <a:defRPr/>
            </a:pPr>
            <a:endParaRPr lang="en-GB" sz="400" dirty="0">
              <a:latin typeface="Arial" charset="0"/>
              <a:cs typeface="Arial" charset="0"/>
            </a:endParaRPr>
          </a:p>
          <a:p>
            <a:pPr marL="457200" indent="-457200">
              <a:lnSpc>
                <a:spcPct val="130000"/>
              </a:lnSpc>
              <a:buFont typeface="Arial" panose="020B0604020202020204" pitchFamily="34" charset="0"/>
              <a:buNone/>
              <a:defRPr/>
            </a:pPr>
            <a:r>
              <a:rPr lang="en-GB" dirty="0">
                <a:latin typeface="Arial" charset="0"/>
                <a:cs typeface="Arial" charset="0"/>
              </a:rPr>
              <a:t>3b. The other </a:t>
            </a:r>
            <a:r>
              <a:rPr lang="en-GB" dirty="0">
                <a:solidFill>
                  <a:srgbClr val="0000FF"/>
                </a:solidFill>
                <a:latin typeface="Arial" charset="0"/>
                <a:cs typeface="Arial" charset="0"/>
              </a:rPr>
              <a:t>is able to </a:t>
            </a:r>
            <a:r>
              <a:rPr lang="en-GB" dirty="0">
                <a:latin typeface="Arial" charset="0"/>
                <a:cs typeface="Arial" charset="0"/>
              </a:rPr>
              <a:t>make herself/himself  always happy</a:t>
            </a:r>
          </a:p>
          <a:p>
            <a:pPr marL="457200" indent="-457200">
              <a:lnSpc>
                <a:spcPct val="130000"/>
              </a:lnSpc>
              <a:buFont typeface="Arial" panose="020B0604020202020204" pitchFamily="34" charset="0"/>
              <a:buNone/>
              <a:defRPr/>
            </a:pPr>
            <a:r>
              <a:rPr lang="en-GB" dirty="0">
                <a:latin typeface="Arial" charset="0"/>
                <a:cs typeface="Arial" charset="0"/>
              </a:rPr>
              <a:t>4b. The other </a:t>
            </a:r>
            <a:r>
              <a:rPr lang="en-GB" dirty="0">
                <a:solidFill>
                  <a:srgbClr val="0000FF"/>
                </a:solidFill>
                <a:latin typeface="Arial" charset="0"/>
                <a:cs typeface="Arial" charset="0"/>
              </a:rPr>
              <a:t>is able to </a:t>
            </a:r>
            <a:r>
              <a:rPr lang="en-GB" dirty="0">
                <a:latin typeface="Arial" charset="0"/>
                <a:cs typeface="Arial" charset="0"/>
              </a:rPr>
              <a:t>make me  always happy</a:t>
            </a:r>
          </a:p>
          <a:p>
            <a:pPr>
              <a:buFont typeface="Arial" charset="0"/>
              <a:buNone/>
              <a:defRPr/>
            </a:pPr>
            <a:endParaRPr lang="en-GB" dirty="0"/>
          </a:p>
        </p:txBody>
      </p:sp>
      <p:sp>
        <p:nvSpPr>
          <p:cNvPr id="22532" name="Title 3">
            <a:extLst>
              <a:ext uri="{FF2B5EF4-FFF2-40B4-BE49-F238E27FC236}">
                <a16:creationId xmlns:a16="http://schemas.microsoft.com/office/drawing/2014/main" id="{0F5CBC52-8A1C-4AEF-AB9E-A2326E850BC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Evaluating Trust – Between 2 Individuals</a:t>
            </a:r>
            <a:endParaRPr lang="en-GB" altLang="en-US"/>
          </a:p>
        </p:txBody>
      </p:sp>
      <p:sp>
        <p:nvSpPr>
          <p:cNvPr id="12293" name="Rectangle 6">
            <a:extLst>
              <a:ext uri="{FF2B5EF4-FFF2-40B4-BE49-F238E27FC236}">
                <a16:creationId xmlns:a16="http://schemas.microsoft.com/office/drawing/2014/main" id="{28A472E4-6128-4E21-A701-F33A741E6492}"/>
              </a:ext>
            </a:extLst>
          </p:cNvPr>
          <p:cNvSpPr>
            <a:spLocks noChangeArrowheads="1"/>
          </p:cNvSpPr>
          <p:nvPr/>
        </p:nvSpPr>
        <p:spPr bwMode="auto">
          <a:xfrm>
            <a:off x="679451" y="5734050"/>
            <a:ext cx="4648200" cy="97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30000"/>
              </a:lnSpc>
              <a:buFont typeface="Symbol" panose="05050102010706020507" pitchFamily="18" charset="2"/>
              <a:buNone/>
            </a:pPr>
            <a:r>
              <a:rPr lang="en-GB" altLang="en-US" sz="2200" u="sng" dirty="0">
                <a:solidFill>
                  <a:srgbClr val="FF0000"/>
                </a:solidFill>
                <a:cs typeface="Arial" panose="020B0604020202020204" pitchFamily="34" charset="0"/>
              </a:rPr>
              <a:t>Intention – Natural Acceptance</a:t>
            </a:r>
          </a:p>
          <a:p>
            <a:pPr algn="ctr" eaLnBrk="1" hangingPunct="1">
              <a:lnSpc>
                <a:spcPct val="130000"/>
              </a:lnSpc>
              <a:buFont typeface="Symbol" panose="05050102010706020507" pitchFamily="18" charset="2"/>
              <a:buNone/>
            </a:pPr>
            <a:r>
              <a:rPr lang="en-US" altLang="en-US" sz="2200" dirty="0">
                <a:solidFill>
                  <a:srgbClr val="000000"/>
                </a:solidFill>
                <a:cs typeface="Arial" panose="020B0604020202020204" pitchFamily="34" charset="0"/>
              </a:rPr>
              <a:t>What You Really Want to Be</a:t>
            </a:r>
            <a:endParaRPr lang="en-GB" altLang="en-US" sz="2200" dirty="0">
              <a:solidFill>
                <a:srgbClr val="000000"/>
              </a:solidFill>
            </a:endParaRPr>
          </a:p>
        </p:txBody>
      </p:sp>
      <p:sp>
        <p:nvSpPr>
          <p:cNvPr id="12294" name="Rectangle 7">
            <a:extLst>
              <a:ext uri="{FF2B5EF4-FFF2-40B4-BE49-F238E27FC236}">
                <a16:creationId xmlns:a16="http://schemas.microsoft.com/office/drawing/2014/main" id="{B9769C80-0ADC-47E9-A7B8-EBDE1FE631F0}"/>
              </a:ext>
            </a:extLst>
          </p:cNvPr>
          <p:cNvSpPr>
            <a:spLocks noChangeArrowheads="1"/>
          </p:cNvSpPr>
          <p:nvPr/>
        </p:nvSpPr>
        <p:spPr bwMode="auto">
          <a:xfrm>
            <a:off x="6686551" y="5745163"/>
            <a:ext cx="4572000" cy="97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30000"/>
              </a:lnSpc>
              <a:buFont typeface="Symbol" panose="05050102010706020507" pitchFamily="18" charset="2"/>
              <a:buNone/>
            </a:pPr>
            <a:r>
              <a:rPr lang="en-GB" altLang="en-US" sz="2200" u="sng" dirty="0">
                <a:solidFill>
                  <a:srgbClr val="FF0000"/>
                </a:solidFill>
                <a:cs typeface="Arial" panose="020B0604020202020204" pitchFamily="34" charset="0"/>
              </a:rPr>
              <a:t>Competence</a:t>
            </a:r>
          </a:p>
          <a:p>
            <a:pPr algn="ctr" eaLnBrk="1" hangingPunct="1">
              <a:lnSpc>
                <a:spcPct val="130000"/>
              </a:lnSpc>
              <a:buFont typeface="Symbol" panose="05050102010706020507" pitchFamily="18" charset="2"/>
              <a:buNone/>
            </a:pPr>
            <a:r>
              <a:rPr lang="en-GB" altLang="en-US" sz="2200" dirty="0">
                <a:solidFill>
                  <a:srgbClr val="000000"/>
                </a:solidFill>
                <a:cs typeface="Arial" panose="020B0604020202020204" pitchFamily="34" charset="0"/>
              </a:rPr>
              <a:t>What You Are (Your Imagination)</a:t>
            </a:r>
            <a:endParaRPr lang="en-GB" altLang="en-US" sz="2200" dirty="0">
              <a:solidFill>
                <a:srgbClr val="000000"/>
              </a:solidFill>
            </a:endParaRPr>
          </a:p>
        </p:txBody>
      </p:sp>
      <p:sp>
        <p:nvSpPr>
          <p:cNvPr id="7" name="TextBox 6">
            <a:extLst>
              <a:ext uri="{FF2B5EF4-FFF2-40B4-BE49-F238E27FC236}">
                <a16:creationId xmlns:a16="http://schemas.microsoft.com/office/drawing/2014/main" id="{88183CBE-A79E-4FDE-8184-26F91C7B9503}"/>
              </a:ext>
            </a:extLst>
          </p:cNvPr>
          <p:cNvSpPr txBox="1">
            <a:spLocks noChangeArrowheads="1"/>
          </p:cNvSpPr>
          <p:nvPr/>
        </p:nvSpPr>
        <p:spPr bwMode="auto">
          <a:xfrm>
            <a:off x="5867400" y="1246188"/>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a:t>
            </a:r>
          </a:p>
        </p:txBody>
      </p:sp>
      <p:sp>
        <p:nvSpPr>
          <p:cNvPr id="8" name="TextBox 7">
            <a:extLst>
              <a:ext uri="{FF2B5EF4-FFF2-40B4-BE49-F238E27FC236}">
                <a16:creationId xmlns:a16="http://schemas.microsoft.com/office/drawing/2014/main" id="{7309D319-E641-4DC1-8DCF-EEB760E125BC}"/>
              </a:ext>
            </a:extLst>
          </p:cNvPr>
          <p:cNvSpPr txBox="1">
            <a:spLocks noChangeArrowheads="1"/>
          </p:cNvSpPr>
          <p:nvPr/>
        </p:nvSpPr>
        <p:spPr bwMode="auto">
          <a:xfrm>
            <a:off x="11811000" y="1287463"/>
            <a:ext cx="533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solidFill>
                  <a:srgbClr val="FF0000"/>
                </a:solidFill>
              </a:rPr>
              <a:t>?</a:t>
            </a:r>
          </a:p>
        </p:txBody>
      </p:sp>
      <p:cxnSp>
        <p:nvCxnSpPr>
          <p:cNvPr id="11" name="Straight Connector 10">
            <a:extLst>
              <a:ext uri="{FF2B5EF4-FFF2-40B4-BE49-F238E27FC236}">
                <a16:creationId xmlns:a16="http://schemas.microsoft.com/office/drawing/2014/main" id="{9FB889D0-493F-4FAC-BEE3-67CCA7AD1F63}"/>
              </a:ext>
            </a:extLst>
          </p:cNvPr>
          <p:cNvCxnSpPr/>
          <p:nvPr/>
        </p:nvCxnSpPr>
        <p:spPr>
          <a:xfrm rot="16200000" flipH="1">
            <a:off x="31242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1F74967-74C1-4196-8ED5-53DFC51AA145}"/>
              </a:ext>
            </a:extLst>
          </p:cNvPr>
          <p:cNvSpPr txBox="1">
            <a:spLocks noChangeArrowheads="1"/>
          </p:cNvSpPr>
          <p:nvPr/>
        </p:nvSpPr>
        <p:spPr bwMode="auto">
          <a:xfrm>
            <a:off x="11811000" y="1905000"/>
            <a:ext cx="533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solidFill>
                  <a:srgbClr val="FF0000"/>
                </a:solidFill>
              </a:rPr>
              <a:t>?</a:t>
            </a:r>
          </a:p>
        </p:txBody>
      </p:sp>
      <p:sp>
        <p:nvSpPr>
          <p:cNvPr id="16" name="TextBox 15">
            <a:extLst>
              <a:ext uri="{FF2B5EF4-FFF2-40B4-BE49-F238E27FC236}">
                <a16:creationId xmlns:a16="http://schemas.microsoft.com/office/drawing/2014/main" id="{0C0D2D77-8CFE-4E27-AB41-099D0D38D9E5}"/>
              </a:ext>
            </a:extLst>
          </p:cNvPr>
          <p:cNvSpPr txBox="1">
            <a:spLocks noChangeArrowheads="1"/>
          </p:cNvSpPr>
          <p:nvPr/>
        </p:nvSpPr>
        <p:spPr bwMode="auto">
          <a:xfrm>
            <a:off x="11811000" y="2465388"/>
            <a:ext cx="533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solidFill>
                  <a:srgbClr val="FF0000"/>
                </a:solidFill>
              </a:rPr>
              <a:t>?</a:t>
            </a:r>
          </a:p>
        </p:txBody>
      </p:sp>
      <p:sp>
        <p:nvSpPr>
          <p:cNvPr id="17" name="TextBox 16">
            <a:extLst>
              <a:ext uri="{FF2B5EF4-FFF2-40B4-BE49-F238E27FC236}">
                <a16:creationId xmlns:a16="http://schemas.microsoft.com/office/drawing/2014/main" id="{7776314B-49C2-4AEF-82FF-5C67FEFA10FD}"/>
              </a:ext>
            </a:extLst>
          </p:cNvPr>
          <p:cNvSpPr txBox="1">
            <a:spLocks noChangeArrowheads="1"/>
          </p:cNvSpPr>
          <p:nvPr/>
        </p:nvSpPr>
        <p:spPr bwMode="auto">
          <a:xfrm>
            <a:off x="11734800" y="3429000"/>
            <a:ext cx="533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solidFill>
                  <a:srgbClr val="FF0000"/>
                </a:solidFill>
              </a:rPr>
              <a:t>??</a:t>
            </a:r>
          </a:p>
        </p:txBody>
      </p:sp>
      <p:sp>
        <p:nvSpPr>
          <p:cNvPr id="18" name="TextBox 17">
            <a:extLst>
              <a:ext uri="{FF2B5EF4-FFF2-40B4-BE49-F238E27FC236}">
                <a16:creationId xmlns:a16="http://schemas.microsoft.com/office/drawing/2014/main" id="{4F58037A-A3FC-406C-9DF1-E5C857CCA250}"/>
              </a:ext>
            </a:extLst>
          </p:cNvPr>
          <p:cNvSpPr txBox="1">
            <a:spLocks noChangeArrowheads="1"/>
          </p:cNvSpPr>
          <p:nvPr/>
        </p:nvSpPr>
        <p:spPr bwMode="auto">
          <a:xfrm>
            <a:off x="5867400" y="3429000"/>
            <a:ext cx="533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solidFill>
                  <a:srgbClr val="FF0000"/>
                </a:solidFill>
              </a:rPr>
              <a:t>?</a:t>
            </a:r>
          </a:p>
        </p:txBody>
      </p:sp>
      <p:sp>
        <p:nvSpPr>
          <p:cNvPr id="19" name="TextBox 18">
            <a:extLst>
              <a:ext uri="{FF2B5EF4-FFF2-40B4-BE49-F238E27FC236}">
                <a16:creationId xmlns:a16="http://schemas.microsoft.com/office/drawing/2014/main" id="{1591EBE4-9FAA-4E64-B0A5-88D639C7F532}"/>
              </a:ext>
            </a:extLst>
          </p:cNvPr>
          <p:cNvSpPr txBox="1">
            <a:spLocks noChangeArrowheads="1"/>
          </p:cNvSpPr>
          <p:nvPr/>
        </p:nvSpPr>
        <p:spPr bwMode="auto">
          <a:xfrm>
            <a:off x="5867400" y="19050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a:t>
            </a:r>
          </a:p>
        </p:txBody>
      </p:sp>
      <p:sp>
        <p:nvSpPr>
          <p:cNvPr id="20" name="TextBox 19">
            <a:extLst>
              <a:ext uri="{FF2B5EF4-FFF2-40B4-BE49-F238E27FC236}">
                <a16:creationId xmlns:a16="http://schemas.microsoft.com/office/drawing/2014/main" id="{12D0688E-920C-47A2-AF1B-61CF80CE556B}"/>
              </a:ext>
            </a:extLst>
          </p:cNvPr>
          <p:cNvSpPr txBox="1">
            <a:spLocks noChangeArrowheads="1"/>
          </p:cNvSpPr>
          <p:nvPr/>
        </p:nvSpPr>
        <p:spPr bwMode="auto">
          <a:xfrm>
            <a:off x="5867400" y="25146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a:t>
            </a:r>
          </a:p>
        </p:txBody>
      </p:sp>
      <p:pic>
        <p:nvPicPr>
          <p:cNvPr id="21" name="Picture 4">
            <a:extLst>
              <a:ext uri="{FF2B5EF4-FFF2-40B4-BE49-F238E27FC236}">
                <a16:creationId xmlns:a16="http://schemas.microsoft.com/office/drawing/2014/main" id="{E5F2C5BC-4FBF-43D9-813C-C13696C3C1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32803" t="23537" r="20900" b="12950"/>
          <a:stretch>
            <a:fillRect/>
          </a:stretch>
        </p:blipFill>
        <p:spPr bwMode="auto">
          <a:xfrm>
            <a:off x="5178425" y="4587875"/>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a:extLst>
              <a:ext uri="{FF2B5EF4-FFF2-40B4-BE49-F238E27FC236}">
                <a16:creationId xmlns:a16="http://schemas.microsoft.com/office/drawing/2014/main" id="{AD5ED80C-D9BC-4CD7-99A3-C5A9CA28B1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32803" t="23537" r="20900" b="12950"/>
          <a:stretch>
            <a:fillRect/>
          </a:stretch>
        </p:blipFill>
        <p:spPr bwMode="auto">
          <a:xfrm>
            <a:off x="11152188" y="4665663"/>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17812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29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6">
                                            <p:txEl>
                                              <p:pRg st="7" end="7"/>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29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2D908D9-0AEC-4DAD-953D-77AD1F046C8A}"/>
              </a:ext>
            </a:extLst>
          </p:cNvPr>
          <p:cNvSpPr>
            <a:spLocks noGrp="1"/>
          </p:cNvSpPr>
          <p:nvPr>
            <p:ph sz="half" idx="1"/>
          </p:nvPr>
        </p:nvSpPr>
        <p:spPr/>
        <p:txBody>
          <a:bodyPr/>
          <a:lstStyle/>
          <a:p>
            <a:pPr algn="ctr">
              <a:buFont typeface="Arial" charset="0"/>
              <a:buNone/>
              <a:defRPr/>
            </a:pPr>
            <a:r>
              <a:rPr lang="en-GB" u="sng" dirty="0">
                <a:latin typeface="Arial" charset="0"/>
                <a:cs typeface="Arial" charset="0"/>
              </a:rPr>
              <a:t>About  your Natural Acceptance</a:t>
            </a:r>
          </a:p>
          <a:p>
            <a:pPr>
              <a:buFont typeface="Arial" charset="0"/>
              <a:buNone/>
              <a:defRPr/>
            </a:pPr>
            <a:endParaRPr lang="en-GB" sz="1200" u="sng" dirty="0">
              <a:latin typeface="Arial" charset="0"/>
              <a:cs typeface="Arial" charset="0"/>
            </a:endParaRPr>
          </a:p>
          <a:p>
            <a:pPr marL="457200" indent="-457200">
              <a:buFont typeface="Arial" panose="020B0604020202020204" pitchFamily="34" charset="0"/>
              <a:buNone/>
              <a:defRPr/>
            </a:pPr>
            <a:r>
              <a:rPr lang="en-GB" dirty="0">
                <a:latin typeface="Arial" charset="0"/>
                <a:cs typeface="Arial" charset="0"/>
              </a:rPr>
              <a:t>1a. I </a:t>
            </a:r>
            <a:r>
              <a:rPr lang="en-GB" dirty="0">
                <a:solidFill>
                  <a:srgbClr val="0000FF"/>
                </a:solidFill>
                <a:latin typeface="Arial" charset="0"/>
                <a:cs typeface="Arial" charset="0"/>
              </a:rPr>
              <a:t>want to </a:t>
            </a:r>
            <a:r>
              <a:rPr lang="en-GB" dirty="0">
                <a:latin typeface="Arial" charset="0"/>
                <a:cs typeface="Arial" charset="0"/>
              </a:rPr>
              <a:t>make myself happy </a:t>
            </a:r>
            <a:r>
              <a:rPr lang="en-GB" dirty="0">
                <a:solidFill>
                  <a:schemeClr val="bg1"/>
                </a:solidFill>
                <a:latin typeface="Arial" charset="0"/>
                <a:cs typeface="Arial" charset="0"/>
              </a:rPr>
              <a:t>always</a:t>
            </a:r>
          </a:p>
          <a:p>
            <a:pPr marL="457200" indent="-457200">
              <a:buFont typeface="Arial" panose="020B0604020202020204" pitchFamily="34" charset="0"/>
              <a:buNone/>
              <a:defRPr/>
            </a:pPr>
            <a:endParaRPr lang="en-GB" sz="1200" dirty="0">
              <a:latin typeface="Arial" charset="0"/>
              <a:cs typeface="Arial" charset="0"/>
            </a:endParaRPr>
          </a:p>
          <a:p>
            <a:pPr marL="457200" indent="-457200">
              <a:buFont typeface="Arial" panose="020B0604020202020204" pitchFamily="34" charset="0"/>
              <a:buNone/>
              <a:defRPr/>
            </a:pPr>
            <a:r>
              <a:rPr lang="en-GB" dirty="0">
                <a:latin typeface="Arial" charset="0"/>
                <a:cs typeface="Arial" charset="0"/>
              </a:rPr>
              <a:t>2a. I </a:t>
            </a:r>
            <a:r>
              <a:rPr lang="en-GB" dirty="0">
                <a:solidFill>
                  <a:srgbClr val="0000FF"/>
                </a:solidFill>
                <a:latin typeface="Arial" charset="0"/>
                <a:cs typeface="Arial" charset="0"/>
              </a:rPr>
              <a:t>want to </a:t>
            </a:r>
            <a:r>
              <a:rPr lang="en-GB" dirty="0">
                <a:latin typeface="Arial" charset="0"/>
                <a:cs typeface="Arial" charset="0"/>
              </a:rPr>
              <a:t>make the other happy </a:t>
            </a:r>
            <a:r>
              <a:rPr lang="en-GB" dirty="0">
                <a:solidFill>
                  <a:schemeClr val="bg1"/>
                </a:solidFill>
                <a:latin typeface="Arial" charset="0"/>
                <a:cs typeface="Arial" charset="0"/>
              </a:rPr>
              <a:t>always</a:t>
            </a:r>
          </a:p>
          <a:p>
            <a:pPr marL="457200" indent="-457200">
              <a:buFont typeface="Arial" panose="020B0604020202020204" pitchFamily="34" charset="0"/>
              <a:buNone/>
              <a:defRPr/>
            </a:pPr>
            <a:endParaRPr lang="en-US" sz="1100" dirty="0">
              <a:latin typeface="Arial" charset="0"/>
              <a:cs typeface="Arial" charset="0"/>
            </a:endParaRPr>
          </a:p>
          <a:p>
            <a:pPr marL="457200" indent="-457200">
              <a:buFont typeface="Arial" panose="020B0604020202020204" pitchFamily="34" charset="0"/>
              <a:buNone/>
              <a:defRPr/>
            </a:pPr>
            <a:r>
              <a:rPr lang="en-GB" dirty="0">
                <a:latin typeface="Arial" charset="0"/>
                <a:cs typeface="Arial" charset="0"/>
              </a:rPr>
              <a:t>3a. The other </a:t>
            </a:r>
            <a:r>
              <a:rPr lang="en-GB" dirty="0">
                <a:solidFill>
                  <a:srgbClr val="0000FF"/>
                </a:solidFill>
                <a:latin typeface="Arial" charset="0"/>
                <a:cs typeface="Arial" charset="0"/>
              </a:rPr>
              <a:t>wants to </a:t>
            </a:r>
            <a:r>
              <a:rPr lang="en-GB" dirty="0">
                <a:latin typeface="Arial" charset="0"/>
                <a:cs typeface="Arial" charset="0"/>
              </a:rPr>
              <a:t>make herself/himself happy </a:t>
            </a:r>
            <a:r>
              <a:rPr lang="en-GB" dirty="0">
                <a:solidFill>
                  <a:schemeClr val="bg1"/>
                </a:solidFill>
                <a:latin typeface="Arial" charset="0"/>
                <a:cs typeface="Arial" charset="0"/>
              </a:rPr>
              <a:t>always</a:t>
            </a:r>
          </a:p>
          <a:p>
            <a:pPr marL="457200" indent="-457200">
              <a:buFont typeface="Arial" panose="020B0604020202020204" pitchFamily="34" charset="0"/>
              <a:buNone/>
              <a:defRPr/>
            </a:pPr>
            <a:endParaRPr lang="en-US" sz="1100" dirty="0">
              <a:latin typeface="Arial" charset="0"/>
              <a:cs typeface="Arial" charset="0"/>
            </a:endParaRPr>
          </a:p>
          <a:p>
            <a:pPr marL="457200" indent="-457200">
              <a:buFont typeface="Arial" panose="020B0604020202020204" pitchFamily="34" charset="0"/>
              <a:buNone/>
              <a:defRPr/>
            </a:pPr>
            <a:r>
              <a:rPr lang="en-GB" dirty="0">
                <a:latin typeface="Arial" charset="0"/>
                <a:cs typeface="Arial" charset="0"/>
              </a:rPr>
              <a:t>4a. The other </a:t>
            </a:r>
            <a:r>
              <a:rPr lang="en-GB" dirty="0">
                <a:solidFill>
                  <a:srgbClr val="0000FF"/>
                </a:solidFill>
                <a:latin typeface="Arial" charset="0"/>
                <a:cs typeface="Arial" charset="0"/>
              </a:rPr>
              <a:t>wants to </a:t>
            </a:r>
            <a:r>
              <a:rPr lang="en-GB" dirty="0">
                <a:latin typeface="Arial" charset="0"/>
                <a:cs typeface="Arial" charset="0"/>
              </a:rPr>
              <a:t>make me happy </a:t>
            </a:r>
            <a:r>
              <a:rPr lang="en-GB" dirty="0">
                <a:solidFill>
                  <a:schemeClr val="bg1"/>
                </a:solidFill>
                <a:latin typeface="Arial" charset="0"/>
                <a:cs typeface="Arial" charset="0"/>
              </a:rPr>
              <a:t>always</a:t>
            </a:r>
            <a:endParaRPr lang="en-GB" dirty="0">
              <a:solidFill>
                <a:schemeClr val="bg1"/>
              </a:solidFill>
            </a:endParaRPr>
          </a:p>
        </p:txBody>
      </p:sp>
      <p:sp>
        <p:nvSpPr>
          <p:cNvPr id="6" name="Content Placeholder 5">
            <a:extLst>
              <a:ext uri="{FF2B5EF4-FFF2-40B4-BE49-F238E27FC236}">
                <a16:creationId xmlns:a16="http://schemas.microsoft.com/office/drawing/2014/main" id="{AB19549B-9E83-436D-846C-81A6D93253B0}"/>
              </a:ext>
            </a:extLst>
          </p:cNvPr>
          <p:cNvSpPr>
            <a:spLocks noGrp="1"/>
          </p:cNvSpPr>
          <p:nvPr>
            <p:ph sz="half" idx="2"/>
          </p:nvPr>
        </p:nvSpPr>
        <p:spPr/>
        <p:txBody>
          <a:bodyPr/>
          <a:lstStyle/>
          <a:p>
            <a:pPr algn="ctr">
              <a:lnSpc>
                <a:spcPct val="130000"/>
              </a:lnSpc>
              <a:buFont typeface="Symbol" pitchFamily="18" charset="2"/>
              <a:buNone/>
              <a:defRPr/>
            </a:pPr>
            <a:r>
              <a:rPr lang="en-GB" u="sng" dirty="0">
                <a:latin typeface="Arial" charset="0"/>
                <a:cs typeface="Arial" charset="0"/>
              </a:rPr>
              <a:t>About your Competence</a:t>
            </a:r>
          </a:p>
          <a:p>
            <a:pPr>
              <a:lnSpc>
                <a:spcPct val="130000"/>
              </a:lnSpc>
              <a:buFont typeface="Symbol" pitchFamily="18" charset="2"/>
              <a:buNone/>
              <a:defRPr/>
            </a:pPr>
            <a:endParaRPr lang="en-GB" sz="500" u="sng" dirty="0">
              <a:latin typeface="Arial" charset="0"/>
              <a:cs typeface="Arial" charset="0"/>
            </a:endParaRPr>
          </a:p>
          <a:p>
            <a:pPr marL="457200" indent="-457200">
              <a:lnSpc>
                <a:spcPct val="130000"/>
              </a:lnSpc>
              <a:buFont typeface="Arial" panose="020B0604020202020204" pitchFamily="34" charset="0"/>
              <a:buNone/>
              <a:defRPr/>
            </a:pPr>
            <a:r>
              <a:rPr lang="en-GB" dirty="0">
                <a:latin typeface="Arial" charset="0"/>
                <a:cs typeface="Arial" charset="0"/>
              </a:rPr>
              <a:t>1b. I </a:t>
            </a:r>
            <a:r>
              <a:rPr lang="en-GB" dirty="0">
                <a:solidFill>
                  <a:srgbClr val="0000FF"/>
                </a:solidFill>
                <a:latin typeface="Arial" charset="0"/>
                <a:cs typeface="Arial" charset="0"/>
              </a:rPr>
              <a:t>am able to </a:t>
            </a:r>
            <a:r>
              <a:rPr lang="en-GB" dirty="0">
                <a:latin typeface="Arial" charset="0"/>
                <a:cs typeface="Arial" charset="0"/>
              </a:rPr>
              <a:t>make myself  always happy </a:t>
            </a:r>
          </a:p>
          <a:p>
            <a:pPr marL="457200" indent="-457200">
              <a:lnSpc>
                <a:spcPct val="130000"/>
              </a:lnSpc>
              <a:buFont typeface="Arial" panose="020B0604020202020204" pitchFamily="34" charset="0"/>
              <a:buNone/>
              <a:defRPr/>
            </a:pPr>
            <a:endParaRPr lang="en-GB" sz="400" dirty="0">
              <a:latin typeface="Arial" charset="0"/>
              <a:cs typeface="Arial" charset="0"/>
            </a:endParaRPr>
          </a:p>
          <a:p>
            <a:pPr marL="457200" indent="-457200">
              <a:lnSpc>
                <a:spcPct val="130000"/>
              </a:lnSpc>
              <a:buFont typeface="Arial" panose="020B0604020202020204" pitchFamily="34" charset="0"/>
              <a:buNone/>
              <a:defRPr/>
            </a:pPr>
            <a:r>
              <a:rPr lang="en-GB" dirty="0">
                <a:latin typeface="Arial" charset="0"/>
                <a:cs typeface="Arial" charset="0"/>
              </a:rPr>
              <a:t>2b. I </a:t>
            </a:r>
            <a:r>
              <a:rPr lang="en-GB" dirty="0">
                <a:solidFill>
                  <a:srgbClr val="0000FF"/>
                </a:solidFill>
                <a:latin typeface="Arial" charset="0"/>
                <a:cs typeface="Arial" charset="0"/>
              </a:rPr>
              <a:t>am able to </a:t>
            </a:r>
            <a:r>
              <a:rPr lang="en-GB" dirty="0">
                <a:latin typeface="Arial" charset="0"/>
                <a:cs typeface="Arial" charset="0"/>
              </a:rPr>
              <a:t>make the other always happy</a:t>
            </a:r>
          </a:p>
          <a:p>
            <a:pPr marL="457200" indent="-457200">
              <a:lnSpc>
                <a:spcPct val="130000"/>
              </a:lnSpc>
              <a:buFont typeface="Arial" panose="020B0604020202020204" pitchFamily="34" charset="0"/>
              <a:buNone/>
              <a:defRPr/>
            </a:pPr>
            <a:endParaRPr lang="en-GB" sz="400" dirty="0">
              <a:latin typeface="Arial" charset="0"/>
              <a:cs typeface="Arial" charset="0"/>
            </a:endParaRPr>
          </a:p>
          <a:p>
            <a:pPr marL="457200" indent="-457200">
              <a:lnSpc>
                <a:spcPct val="130000"/>
              </a:lnSpc>
              <a:buFont typeface="Arial" panose="020B0604020202020204" pitchFamily="34" charset="0"/>
              <a:buNone/>
              <a:defRPr/>
            </a:pPr>
            <a:r>
              <a:rPr lang="en-GB" dirty="0">
                <a:latin typeface="Arial" charset="0"/>
                <a:cs typeface="Arial" charset="0"/>
              </a:rPr>
              <a:t>3b. The other </a:t>
            </a:r>
            <a:r>
              <a:rPr lang="en-GB" dirty="0">
                <a:solidFill>
                  <a:srgbClr val="0000FF"/>
                </a:solidFill>
                <a:latin typeface="Arial" charset="0"/>
                <a:cs typeface="Arial" charset="0"/>
              </a:rPr>
              <a:t>is able to </a:t>
            </a:r>
            <a:r>
              <a:rPr lang="en-GB" dirty="0">
                <a:latin typeface="Arial" charset="0"/>
                <a:cs typeface="Arial" charset="0"/>
              </a:rPr>
              <a:t>make herself/himself  always happy</a:t>
            </a:r>
          </a:p>
          <a:p>
            <a:pPr marL="457200" indent="-457200">
              <a:lnSpc>
                <a:spcPct val="130000"/>
              </a:lnSpc>
              <a:buFont typeface="Arial" panose="020B0604020202020204" pitchFamily="34" charset="0"/>
              <a:buNone/>
              <a:defRPr/>
            </a:pPr>
            <a:r>
              <a:rPr lang="en-GB" dirty="0">
                <a:latin typeface="Arial" charset="0"/>
                <a:cs typeface="Arial" charset="0"/>
              </a:rPr>
              <a:t>4b. The other </a:t>
            </a:r>
            <a:r>
              <a:rPr lang="en-GB" dirty="0">
                <a:solidFill>
                  <a:srgbClr val="0000FF"/>
                </a:solidFill>
                <a:latin typeface="Arial" charset="0"/>
                <a:cs typeface="Arial" charset="0"/>
              </a:rPr>
              <a:t>is able to </a:t>
            </a:r>
            <a:r>
              <a:rPr lang="en-GB" dirty="0">
                <a:latin typeface="Arial" charset="0"/>
                <a:cs typeface="Arial" charset="0"/>
              </a:rPr>
              <a:t>make me  always happy</a:t>
            </a:r>
          </a:p>
          <a:p>
            <a:pPr>
              <a:buFont typeface="Arial" charset="0"/>
              <a:buNone/>
              <a:defRPr/>
            </a:pPr>
            <a:endParaRPr lang="en-GB" dirty="0"/>
          </a:p>
        </p:txBody>
      </p:sp>
      <p:sp>
        <p:nvSpPr>
          <p:cNvPr id="23556" name="Title 3">
            <a:extLst>
              <a:ext uri="{FF2B5EF4-FFF2-40B4-BE49-F238E27FC236}">
                <a16:creationId xmlns:a16="http://schemas.microsoft.com/office/drawing/2014/main" id="{344AC552-5E8D-4987-9567-CB98AB7B776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Evaluating Trust – Between 2 Individuals</a:t>
            </a:r>
            <a:endParaRPr lang="en-GB" altLang="en-US"/>
          </a:p>
        </p:txBody>
      </p:sp>
      <p:sp>
        <p:nvSpPr>
          <p:cNvPr id="7" name="TextBox 6">
            <a:extLst>
              <a:ext uri="{FF2B5EF4-FFF2-40B4-BE49-F238E27FC236}">
                <a16:creationId xmlns:a16="http://schemas.microsoft.com/office/drawing/2014/main" id="{DCBEA03F-C52B-4772-B351-A95BDD2CF9D1}"/>
              </a:ext>
            </a:extLst>
          </p:cNvPr>
          <p:cNvSpPr txBox="1">
            <a:spLocks noChangeArrowheads="1"/>
          </p:cNvSpPr>
          <p:nvPr/>
        </p:nvSpPr>
        <p:spPr bwMode="auto">
          <a:xfrm>
            <a:off x="5867400" y="1246188"/>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srgbClr val="000000"/>
                </a:solidFill>
              </a:rPr>
              <a:t>√</a:t>
            </a:r>
          </a:p>
        </p:txBody>
      </p:sp>
      <p:sp>
        <p:nvSpPr>
          <p:cNvPr id="8" name="TextBox 7">
            <a:extLst>
              <a:ext uri="{FF2B5EF4-FFF2-40B4-BE49-F238E27FC236}">
                <a16:creationId xmlns:a16="http://schemas.microsoft.com/office/drawing/2014/main" id="{E46485E8-B2C8-469A-9CA8-A8102EF030FD}"/>
              </a:ext>
            </a:extLst>
          </p:cNvPr>
          <p:cNvSpPr txBox="1">
            <a:spLocks noChangeArrowheads="1"/>
          </p:cNvSpPr>
          <p:nvPr/>
        </p:nvSpPr>
        <p:spPr bwMode="auto">
          <a:xfrm>
            <a:off x="11811000" y="1287463"/>
            <a:ext cx="533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solidFill>
                  <a:srgbClr val="FF0000"/>
                </a:solidFill>
              </a:rPr>
              <a:t>?</a:t>
            </a:r>
          </a:p>
        </p:txBody>
      </p:sp>
      <p:cxnSp>
        <p:nvCxnSpPr>
          <p:cNvPr id="11" name="Straight Connector 10">
            <a:extLst>
              <a:ext uri="{FF2B5EF4-FFF2-40B4-BE49-F238E27FC236}">
                <a16:creationId xmlns:a16="http://schemas.microsoft.com/office/drawing/2014/main" id="{646B8AF9-DF11-4BBB-A6D9-67FF487D7698}"/>
              </a:ext>
            </a:extLst>
          </p:cNvPr>
          <p:cNvCxnSpPr/>
          <p:nvPr/>
        </p:nvCxnSpPr>
        <p:spPr>
          <a:xfrm rot="16200000" flipH="1">
            <a:off x="31242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3EC94A1-E532-4442-85A4-28D0B8BA0D03}"/>
              </a:ext>
            </a:extLst>
          </p:cNvPr>
          <p:cNvSpPr txBox="1">
            <a:spLocks noChangeArrowheads="1"/>
          </p:cNvSpPr>
          <p:nvPr/>
        </p:nvSpPr>
        <p:spPr bwMode="auto">
          <a:xfrm>
            <a:off x="11811000" y="1905000"/>
            <a:ext cx="533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dirty="0">
                <a:solidFill>
                  <a:srgbClr val="FF0000"/>
                </a:solidFill>
              </a:rPr>
              <a:t>?</a:t>
            </a:r>
          </a:p>
        </p:txBody>
      </p:sp>
      <p:sp>
        <p:nvSpPr>
          <p:cNvPr id="16" name="TextBox 15">
            <a:extLst>
              <a:ext uri="{FF2B5EF4-FFF2-40B4-BE49-F238E27FC236}">
                <a16:creationId xmlns:a16="http://schemas.microsoft.com/office/drawing/2014/main" id="{E8F9ED10-E461-4509-8247-AE192488F7D6}"/>
              </a:ext>
            </a:extLst>
          </p:cNvPr>
          <p:cNvSpPr txBox="1">
            <a:spLocks noChangeArrowheads="1"/>
          </p:cNvSpPr>
          <p:nvPr/>
        </p:nvSpPr>
        <p:spPr bwMode="auto">
          <a:xfrm>
            <a:off x="11811000" y="2465388"/>
            <a:ext cx="533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dirty="0">
                <a:solidFill>
                  <a:srgbClr val="FF0000"/>
                </a:solidFill>
              </a:rPr>
              <a:t>?</a:t>
            </a:r>
          </a:p>
        </p:txBody>
      </p:sp>
      <p:sp>
        <p:nvSpPr>
          <p:cNvPr id="17" name="TextBox 16">
            <a:extLst>
              <a:ext uri="{FF2B5EF4-FFF2-40B4-BE49-F238E27FC236}">
                <a16:creationId xmlns:a16="http://schemas.microsoft.com/office/drawing/2014/main" id="{A807CF60-05E8-49EA-B827-D2E1C918719F}"/>
              </a:ext>
            </a:extLst>
          </p:cNvPr>
          <p:cNvSpPr txBox="1">
            <a:spLocks noChangeArrowheads="1"/>
          </p:cNvSpPr>
          <p:nvPr/>
        </p:nvSpPr>
        <p:spPr bwMode="auto">
          <a:xfrm>
            <a:off x="11734800" y="3429000"/>
            <a:ext cx="533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dirty="0">
                <a:solidFill>
                  <a:srgbClr val="FF0000"/>
                </a:solidFill>
              </a:rPr>
              <a:t>??</a:t>
            </a:r>
          </a:p>
        </p:txBody>
      </p:sp>
      <p:sp>
        <p:nvSpPr>
          <p:cNvPr id="18" name="TextBox 17">
            <a:extLst>
              <a:ext uri="{FF2B5EF4-FFF2-40B4-BE49-F238E27FC236}">
                <a16:creationId xmlns:a16="http://schemas.microsoft.com/office/drawing/2014/main" id="{0DC6B923-A753-45D7-A768-9A9FDA9310BD}"/>
              </a:ext>
            </a:extLst>
          </p:cNvPr>
          <p:cNvSpPr txBox="1">
            <a:spLocks noChangeArrowheads="1"/>
          </p:cNvSpPr>
          <p:nvPr/>
        </p:nvSpPr>
        <p:spPr bwMode="auto">
          <a:xfrm>
            <a:off x="5867400" y="3429000"/>
            <a:ext cx="533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dirty="0">
                <a:solidFill>
                  <a:srgbClr val="FF0000"/>
                </a:solidFill>
              </a:rPr>
              <a:t>?</a:t>
            </a:r>
          </a:p>
        </p:txBody>
      </p:sp>
      <p:sp>
        <p:nvSpPr>
          <p:cNvPr id="19" name="TextBox 18">
            <a:extLst>
              <a:ext uri="{FF2B5EF4-FFF2-40B4-BE49-F238E27FC236}">
                <a16:creationId xmlns:a16="http://schemas.microsoft.com/office/drawing/2014/main" id="{E5DE6A79-227A-4A62-A2EF-61EEFD602E02}"/>
              </a:ext>
            </a:extLst>
          </p:cNvPr>
          <p:cNvSpPr txBox="1">
            <a:spLocks noChangeArrowheads="1"/>
          </p:cNvSpPr>
          <p:nvPr/>
        </p:nvSpPr>
        <p:spPr bwMode="auto">
          <a:xfrm>
            <a:off x="5867400" y="19050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a:t>
            </a:r>
          </a:p>
        </p:txBody>
      </p:sp>
      <p:sp>
        <p:nvSpPr>
          <p:cNvPr id="20" name="TextBox 19">
            <a:extLst>
              <a:ext uri="{FF2B5EF4-FFF2-40B4-BE49-F238E27FC236}">
                <a16:creationId xmlns:a16="http://schemas.microsoft.com/office/drawing/2014/main" id="{328ADEE1-243B-4551-BBC6-926DF686858E}"/>
              </a:ext>
            </a:extLst>
          </p:cNvPr>
          <p:cNvSpPr txBox="1">
            <a:spLocks noChangeArrowheads="1"/>
          </p:cNvSpPr>
          <p:nvPr/>
        </p:nvSpPr>
        <p:spPr bwMode="auto">
          <a:xfrm>
            <a:off x="5867400" y="25146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a:t>
            </a:r>
          </a:p>
        </p:txBody>
      </p:sp>
      <p:pic>
        <p:nvPicPr>
          <p:cNvPr id="21" name="Picture 4">
            <a:extLst>
              <a:ext uri="{FF2B5EF4-FFF2-40B4-BE49-F238E27FC236}">
                <a16:creationId xmlns:a16="http://schemas.microsoft.com/office/drawing/2014/main" id="{C0C63BC2-EC19-4022-B10B-A8A168B6A7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32803" t="23537" r="20900" b="12950"/>
          <a:stretch>
            <a:fillRect/>
          </a:stretch>
        </p:blipFill>
        <p:spPr bwMode="auto">
          <a:xfrm>
            <a:off x="5178425" y="4587875"/>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a:extLst>
              <a:ext uri="{FF2B5EF4-FFF2-40B4-BE49-F238E27FC236}">
                <a16:creationId xmlns:a16="http://schemas.microsoft.com/office/drawing/2014/main" id="{340FF448-FDB7-4F27-8BBA-A5B3526EA2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32803" t="23537" r="20900" b="12950"/>
          <a:stretch>
            <a:fillRect/>
          </a:stretch>
        </p:blipFill>
        <p:spPr bwMode="auto">
          <a:xfrm>
            <a:off x="11152188" y="4665663"/>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6">
            <a:extLst>
              <a:ext uri="{FF2B5EF4-FFF2-40B4-BE49-F238E27FC236}">
                <a16:creationId xmlns:a16="http://schemas.microsoft.com/office/drawing/2014/main" id="{28A472E4-6128-4E21-A701-F33A741E6492}"/>
              </a:ext>
            </a:extLst>
          </p:cNvPr>
          <p:cNvSpPr>
            <a:spLocks noChangeArrowheads="1"/>
          </p:cNvSpPr>
          <p:nvPr/>
        </p:nvSpPr>
        <p:spPr bwMode="auto">
          <a:xfrm>
            <a:off x="679451" y="5734050"/>
            <a:ext cx="4648200" cy="97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30000"/>
              </a:lnSpc>
              <a:buFont typeface="Symbol" panose="05050102010706020507" pitchFamily="18" charset="2"/>
              <a:buNone/>
            </a:pPr>
            <a:r>
              <a:rPr lang="en-GB" altLang="en-US" sz="2200" u="sng" dirty="0">
                <a:solidFill>
                  <a:srgbClr val="FF0000"/>
                </a:solidFill>
                <a:cs typeface="Arial" panose="020B0604020202020204" pitchFamily="34" charset="0"/>
              </a:rPr>
              <a:t>Intention – Natural Acceptance</a:t>
            </a:r>
          </a:p>
          <a:p>
            <a:pPr algn="ctr" eaLnBrk="1" hangingPunct="1">
              <a:lnSpc>
                <a:spcPct val="130000"/>
              </a:lnSpc>
              <a:buFont typeface="Symbol" panose="05050102010706020507" pitchFamily="18" charset="2"/>
              <a:buNone/>
            </a:pPr>
            <a:r>
              <a:rPr lang="en-US" altLang="en-US" sz="2200" dirty="0">
                <a:solidFill>
                  <a:srgbClr val="000000"/>
                </a:solidFill>
                <a:cs typeface="Arial" panose="020B0604020202020204" pitchFamily="34" charset="0"/>
              </a:rPr>
              <a:t>What You Really Want to Be</a:t>
            </a:r>
            <a:endParaRPr lang="en-GB" altLang="en-US" sz="2200" dirty="0">
              <a:solidFill>
                <a:srgbClr val="000000"/>
              </a:solidFill>
            </a:endParaRPr>
          </a:p>
        </p:txBody>
      </p:sp>
      <p:sp>
        <p:nvSpPr>
          <p:cNvPr id="24" name="Rectangle 7">
            <a:extLst>
              <a:ext uri="{FF2B5EF4-FFF2-40B4-BE49-F238E27FC236}">
                <a16:creationId xmlns:a16="http://schemas.microsoft.com/office/drawing/2014/main" id="{B9769C80-0ADC-47E9-A7B8-EBDE1FE631F0}"/>
              </a:ext>
            </a:extLst>
          </p:cNvPr>
          <p:cNvSpPr>
            <a:spLocks noChangeArrowheads="1"/>
          </p:cNvSpPr>
          <p:nvPr/>
        </p:nvSpPr>
        <p:spPr bwMode="auto">
          <a:xfrm>
            <a:off x="6686551" y="5745163"/>
            <a:ext cx="4572000" cy="97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30000"/>
              </a:lnSpc>
              <a:buFont typeface="Symbol" panose="05050102010706020507" pitchFamily="18" charset="2"/>
              <a:buNone/>
            </a:pPr>
            <a:r>
              <a:rPr lang="en-GB" altLang="en-US" sz="2200" u="sng" dirty="0">
                <a:solidFill>
                  <a:srgbClr val="FF0000"/>
                </a:solidFill>
                <a:cs typeface="Arial" panose="020B0604020202020204" pitchFamily="34" charset="0"/>
              </a:rPr>
              <a:t>Competence</a:t>
            </a:r>
          </a:p>
          <a:p>
            <a:pPr algn="ctr" eaLnBrk="1" hangingPunct="1">
              <a:lnSpc>
                <a:spcPct val="130000"/>
              </a:lnSpc>
              <a:buFont typeface="Symbol" panose="05050102010706020507" pitchFamily="18" charset="2"/>
              <a:buNone/>
            </a:pPr>
            <a:r>
              <a:rPr lang="en-GB" altLang="en-US" sz="2200" dirty="0">
                <a:solidFill>
                  <a:srgbClr val="000000"/>
                </a:solidFill>
                <a:cs typeface="Arial" panose="020B0604020202020204" pitchFamily="34" charset="0"/>
              </a:rPr>
              <a:t>What You Are (Your Imagination)</a:t>
            </a:r>
            <a:endParaRPr lang="en-GB" altLang="en-US" sz="2200" dirty="0">
              <a:solidFill>
                <a:srgbClr val="000000"/>
              </a:solidFill>
            </a:endParaRPr>
          </a:p>
        </p:txBody>
      </p:sp>
    </p:spTree>
    <p:extLst>
      <p:ext uri="{BB962C8B-B14F-4D97-AF65-F5344CB8AC3E}">
        <p14:creationId xmlns:p14="http://schemas.microsoft.com/office/powerpoint/2010/main" val="363628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P spid="16" grpId="0"/>
      <p:bldP spid="17" grpId="0"/>
      <p:bldP spid="18" grpId="0"/>
      <p:bldP spid="19" grpId="0"/>
      <p:bldP spid="20" grpId="0"/>
      <p:bldP spid="23" grpId="0"/>
      <p:bldP spid="24" grpId="0"/>
    </p:bldLst>
  </p:timing>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6387</Words>
  <Application>Microsoft Office PowerPoint</Application>
  <PresentationFormat>Widescreen</PresentationFormat>
  <Paragraphs>933</Paragraphs>
  <Slides>59</Slides>
  <Notes>10</Notes>
  <HiddenSlides>3</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7" baseType="lpstr">
      <vt:lpstr>Arial</vt:lpstr>
      <vt:lpstr>Calibri</vt:lpstr>
      <vt:lpstr>Kruti Dev 010</vt:lpstr>
      <vt:lpstr>Symbol</vt:lpstr>
      <vt:lpstr>Times New Roman</vt:lpstr>
      <vt:lpstr>Wingdings</vt:lpstr>
      <vt:lpstr>UHV Theme 2022</vt:lpstr>
      <vt:lpstr>Chart</vt:lpstr>
      <vt:lpstr>Lecture 14 'Trust' – the Foundational Value in Relationship</vt:lpstr>
      <vt:lpstr>PowerPoint Presentation</vt:lpstr>
      <vt:lpstr>PowerPoint Presentation</vt:lpstr>
      <vt:lpstr>Need to Explore Relationship</vt:lpstr>
      <vt:lpstr>Harmony in the Family</vt:lpstr>
      <vt:lpstr>These feelings can be recognized – they are definite (9 Feelings)</vt:lpstr>
      <vt:lpstr>Trust (fo”okl)</vt:lpstr>
      <vt:lpstr>Evaluating Trust – Between 2 Individuals</vt:lpstr>
      <vt:lpstr>Evaluating Trust – Between 2 Individuals</vt:lpstr>
      <vt:lpstr>About the Other     About Myself</vt:lpstr>
      <vt:lpstr>Doubt on Intention: Mistrust</vt:lpstr>
      <vt:lpstr>Common Mistake in Relationship</vt:lpstr>
      <vt:lpstr>Self Reflection</vt:lpstr>
      <vt:lpstr>Some Common Misunderstandings about Trust</vt:lpstr>
      <vt:lpstr>Trust: To have the clarity that the other intends to make me happy</vt:lpstr>
      <vt:lpstr>About the Other     About Myself</vt:lpstr>
      <vt:lpstr>Same Natural Acceptance in All, Differences only in Competence</vt:lpstr>
      <vt:lpstr>Trust: The Foundation of Relationship</vt:lpstr>
      <vt:lpstr>Sum Up</vt:lpstr>
      <vt:lpstr>Assignment for Today</vt:lpstr>
      <vt:lpstr>Some More Details</vt:lpstr>
      <vt:lpstr>Some Common Misunderstandings about Trust</vt:lpstr>
      <vt:lpstr>Trust</vt:lpstr>
      <vt:lpstr>Understanding Trust </vt:lpstr>
      <vt:lpstr>Intention      Competence</vt:lpstr>
      <vt:lpstr>Distinguishing between Intention (Natural Acceptance) and Desire</vt:lpstr>
      <vt:lpstr>Fully Competent Self    Partially Competent  Self</vt:lpstr>
      <vt:lpstr>Trust</vt:lpstr>
      <vt:lpstr>Self Reflection     </vt:lpstr>
      <vt:lpstr>Assignment for Today</vt:lpstr>
      <vt:lpstr>Self Reflection</vt:lpstr>
      <vt:lpstr>Self Reflection</vt:lpstr>
      <vt:lpstr>Self Reflection</vt:lpstr>
      <vt:lpstr>Self Reflection</vt:lpstr>
      <vt:lpstr>Key Points</vt:lpstr>
      <vt:lpstr>PowerPoint Presentation</vt:lpstr>
      <vt:lpstr>Harmony in the Family</vt:lpstr>
      <vt:lpstr>Trust (fo”okl)</vt:lpstr>
      <vt:lpstr>Doubt on Intention: Mistrust</vt:lpstr>
      <vt:lpstr>Trust: To have the clarity that the other intends to make me happy</vt:lpstr>
      <vt:lpstr>Sum Up</vt:lpstr>
      <vt:lpstr>FAQs for Lecture 14 </vt:lpstr>
      <vt:lpstr>Feelings based on Understanding</vt:lpstr>
      <vt:lpstr>My Feelings are Based on My Assumptions, My Interpretation of Events Outside</vt:lpstr>
      <vt:lpstr>Question 1:</vt:lpstr>
      <vt:lpstr>Response (during Intro FDP)</vt:lpstr>
      <vt:lpstr>Additional Response (during UHV-II FDP, since family, society has been discussed in Intro FDP)</vt:lpstr>
      <vt:lpstr>Question 1: Intention    Response</vt:lpstr>
      <vt:lpstr>Question 2:</vt:lpstr>
      <vt:lpstr>Response</vt:lpstr>
      <vt:lpstr>Questions 2 and 3: Intention   Response</vt:lpstr>
      <vt:lpstr>Questions 4 and 5: Trust     Response</vt:lpstr>
      <vt:lpstr>Question 6: Trust     Response</vt:lpstr>
      <vt:lpstr>Questions 7, 8 and 9: Helping Other   Response</vt:lpstr>
      <vt:lpstr>Question 10:      Response</vt:lpstr>
      <vt:lpstr>Response       Reaction</vt:lpstr>
      <vt:lpstr>Questions 11 and 12:      Response</vt:lpstr>
      <vt:lpstr>Intention and Desire may be quite different</vt:lpstr>
      <vt:lpstr>Competence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2024-08-19T13:34:04Z</dcterms:modified>
</cp:coreProperties>
</file>